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Lst>
  <p:notesMasterIdLst>
    <p:notesMasterId r:id="rId36"/>
  </p:notesMasterIdLst>
  <p:sldIdLst>
    <p:sldId id="256" r:id="rId3"/>
    <p:sldId id="311" r:id="rId4"/>
    <p:sldId id="279" r:id="rId5"/>
    <p:sldId id="264" r:id="rId6"/>
    <p:sldId id="276" r:id="rId7"/>
    <p:sldId id="289" r:id="rId8"/>
    <p:sldId id="286" r:id="rId9"/>
    <p:sldId id="287" r:id="rId10"/>
    <p:sldId id="292" r:id="rId11"/>
    <p:sldId id="293" r:id="rId12"/>
    <p:sldId id="294" r:id="rId13"/>
    <p:sldId id="296" r:id="rId14"/>
    <p:sldId id="277" r:id="rId15"/>
    <p:sldId id="290" r:id="rId16"/>
    <p:sldId id="278" r:id="rId17"/>
    <p:sldId id="291" r:id="rId18"/>
    <p:sldId id="312" r:id="rId19"/>
    <p:sldId id="269" r:id="rId20"/>
    <p:sldId id="257" r:id="rId21"/>
    <p:sldId id="270" r:id="rId22"/>
    <p:sldId id="271" r:id="rId23"/>
    <p:sldId id="272" r:id="rId24"/>
    <p:sldId id="273" r:id="rId25"/>
    <p:sldId id="274" r:id="rId26"/>
    <p:sldId id="275" r:id="rId27"/>
    <p:sldId id="258" r:id="rId28"/>
    <p:sldId id="259" r:id="rId29"/>
    <p:sldId id="266" r:id="rId30"/>
    <p:sldId id="265" r:id="rId31"/>
    <p:sldId id="281" r:id="rId32"/>
    <p:sldId id="260" r:id="rId33"/>
    <p:sldId id="261" r:id="rId34"/>
    <p:sldId id="310" r:id="rId3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90C627-258B-416D-9685-1C9D6A8FAE3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5D2158A-60E7-48D2-A54C-4CD9A18B2C7D}">
      <dgm:prSet/>
      <dgm:spPr/>
      <dgm:t>
        <a:bodyPr/>
        <a:lstStyle/>
        <a:p>
          <a:pPr>
            <a:lnSpc>
              <a:spcPct val="100000"/>
            </a:lnSpc>
          </a:pPr>
          <a:r>
            <a:rPr lang="en-US"/>
            <a:t>DevOps (“development” and “operations”) is the combination of practices and tools designed to increase an organization’s ability to deliver applications and services faster than traditional software development processes. </a:t>
          </a:r>
        </a:p>
      </dgm:t>
    </dgm:pt>
    <dgm:pt modelId="{4F90CE78-97EA-4835-BA6F-79AD68F87FF1}" type="parTrans" cxnId="{7ED7FA5F-A482-4ED5-B688-964893D21A5F}">
      <dgm:prSet/>
      <dgm:spPr/>
      <dgm:t>
        <a:bodyPr/>
        <a:lstStyle/>
        <a:p>
          <a:endParaRPr lang="en-US"/>
        </a:p>
      </dgm:t>
    </dgm:pt>
    <dgm:pt modelId="{7362ED2A-B64E-452A-9766-BD124A4681DE}" type="sibTrans" cxnId="{7ED7FA5F-A482-4ED5-B688-964893D21A5F}">
      <dgm:prSet/>
      <dgm:spPr/>
      <dgm:t>
        <a:bodyPr/>
        <a:lstStyle/>
        <a:p>
          <a:endParaRPr lang="en-US"/>
        </a:p>
      </dgm:t>
    </dgm:pt>
    <dgm:pt modelId="{395242B5-4D4F-40CB-BF91-9634008756FA}">
      <dgm:prSet/>
      <dgm:spPr/>
      <dgm:t>
        <a:bodyPr/>
        <a:lstStyle/>
        <a:p>
          <a:pPr>
            <a:lnSpc>
              <a:spcPct val="100000"/>
            </a:lnSpc>
          </a:pPr>
          <a:r>
            <a:rPr lang="en-US"/>
            <a:t>This speed enables organizations to better serve their customers and compete more effectively in the market.</a:t>
          </a:r>
        </a:p>
      </dgm:t>
    </dgm:pt>
    <dgm:pt modelId="{DAE04180-F1AB-4A39-A7CD-F6DF2E4BA819}" type="parTrans" cxnId="{81EFFC18-3D85-4660-A78A-EF5FA0C9E7BC}">
      <dgm:prSet/>
      <dgm:spPr/>
      <dgm:t>
        <a:bodyPr/>
        <a:lstStyle/>
        <a:p>
          <a:endParaRPr lang="en-US"/>
        </a:p>
      </dgm:t>
    </dgm:pt>
    <dgm:pt modelId="{A54BC4A7-F9D9-4E0F-BBB0-36ED90BF3742}" type="sibTrans" cxnId="{81EFFC18-3D85-4660-A78A-EF5FA0C9E7BC}">
      <dgm:prSet/>
      <dgm:spPr/>
      <dgm:t>
        <a:bodyPr/>
        <a:lstStyle/>
        <a:p>
          <a:endParaRPr lang="en-US"/>
        </a:p>
      </dgm:t>
    </dgm:pt>
    <dgm:pt modelId="{74395568-A232-4965-8564-4453E8670DEC}">
      <dgm:prSet/>
      <dgm:spPr/>
      <dgm:t>
        <a:bodyPr/>
        <a:lstStyle/>
        <a:p>
          <a:pPr>
            <a:lnSpc>
              <a:spcPct val="100000"/>
            </a:lnSpc>
          </a:pPr>
          <a:r>
            <a:rPr lang="en-US"/>
            <a:t>Under a DevOps model, development and operations teams work together across the entire software application life cycle, from development and test through deployment to operations.</a:t>
          </a:r>
        </a:p>
      </dgm:t>
    </dgm:pt>
    <dgm:pt modelId="{4259A79B-8816-4206-8DF3-8E97F5AEF554}" type="parTrans" cxnId="{0E3228B4-7F65-4EF4-A1FA-52124F0CF328}">
      <dgm:prSet/>
      <dgm:spPr/>
      <dgm:t>
        <a:bodyPr/>
        <a:lstStyle/>
        <a:p>
          <a:endParaRPr lang="en-US"/>
        </a:p>
      </dgm:t>
    </dgm:pt>
    <dgm:pt modelId="{F8930BDF-75E5-4B04-AA9E-7615D9990179}" type="sibTrans" cxnId="{0E3228B4-7F65-4EF4-A1FA-52124F0CF328}">
      <dgm:prSet/>
      <dgm:spPr/>
      <dgm:t>
        <a:bodyPr/>
        <a:lstStyle/>
        <a:p>
          <a:endParaRPr lang="en-US"/>
        </a:p>
      </dgm:t>
    </dgm:pt>
    <dgm:pt modelId="{6E1D985E-AAE4-4EE1-B1BB-D70114EB056A}" type="pres">
      <dgm:prSet presAssocID="{0890C627-258B-416D-9685-1C9D6A8FAE3A}" presName="root" presStyleCnt="0">
        <dgm:presLayoutVars>
          <dgm:dir/>
          <dgm:resizeHandles val="exact"/>
        </dgm:presLayoutVars>
      </dgm:prSet>
      <dgm:spPr/>
    </dgm:pt>
    <dgm:pt modelId="{39FDDCDA-EC5E-4B0E-B8C3-4093097EAB8A}" type="pres">
      <dgm:prSet presAssocID="{C5D2158A-60E7-48D2-A54C-4CD9A18B2C7D}" presName="compNode" presStyleCnt="0"/>
      <dgm:spPr/>
    </dgm:pt>
    <dgm:pt modelId="{13C5DB12-CBCE-4C96-8AD9-7C7FE8E247F7}" type="pres">
      <dgm:prSet presAssocID="{C5D2158A-60E7-48D2-A54C-4CD9A18B2C7D}" presName="bgRect" presStyleLbl="bgShp" presStyleIdx="0" presStyleCnt="3"/>
      <dgm:spPr/>
    </dgm:pt>
    <dgm:pt modelId="{BC990124-9B25-4A87-855E-BA62A278CE5D}" type="pres">
      <dgm:prSet presAssocID="{C5D2158A-60E7-48D2-A54C-4CD9A18B2C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B5A22C2F-F802-4B9F-80EC-655EABB848AC}" type="pres">
      <dgm:prSet presAssocID="{C5D2158A-60E7-48D2-A54C-4CD9A18B2C7D}" presName="spaceRect" presStyleCnt="0"/>
      <dgm:spPr/>
    </dgm:pt>
    <dgm:pt modelId="{E4DFD785-5EC9-4AD7-A7E9-44D21C09B1B4}" type="pres">
      <dgm:prSet presAssocID="{C5D2158A-60E7-48D2-A54C-4CD9A18B2C7D}" presName="parTx" presStyleLbl="revTx" presStyleIdx="0" presStyleCnt="3">
        <dgm:presLayoutVars>
          <dgm:chMax val="0"/>
          <dgm:chPref val="0"/>
        </dgm:presLayoutVars>
      </dgm:prSet>
      <dgm:spPr/>
    </dgm:pt>
    <dgm:pt modelId="{C853075F-E823-456E-8EFF-DF1BC11B1D13}" type="pres">
      <dgm:prSet presAssocID="{7362ED2A-B64E-452A-9766-BD124A4681DE}" presName="sibTrans" presStyleCnt="0"/>
      <dgm:spPr/>
    </dgm:pt>
    <dgm:pt modelId="{3B824200-6103-40CA-95C2-226CC75863D5}" type="pres">
      <dgm:prSet presAssocID="{395242B5-4D4F-40CB-BF91-9634008756FA}" presName="compNode" presStyleCnt="0"/>
      <dgm:spPr/>
    </dgm:pt>
    <dgm:pt modelId="{068E4D5B-D088-4380-A4D5-49833AE31638}" type="pres">
      <dgm:prSet presAssocID="{395242B5-4D4F-40CB-BF91-9634008756FA}" presName="bgRect" presStyleLbl="bgShp" presStyleIdx="1" presStyleCnt="3"/>
      <dgm:spPr/>
    </dgm:pt>
    <dgm:pt modelId="{3AF94AAF-7C4B-4198-B6C6-407A6244F1D9}" type="pres">
      <dgm:prSet presAssocID="{395242B5-4D4F-40CB-BF91-9634008756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FC50E2ED-9706-4230-B880-C17CD1921A98}" type="pres">
      <dgm:prSet presAssocID="{395242B5-4D4F-40CB-BF91-9634008756FA}" presName="spaceRect" presStyleCnt="0"/>
      <dgm:spPr/>
    </dgm:pt>
    <dgm:pt modelId="{F0E5DE60-66D4-4DA2-A138-6863073B958E}" type="pres">
      <dgm:prSet presAssocID="{395242B5-4D4F-40CB-BF91-9634008756FA}" presName="parTx" presStyleLbl="revTx" presStyleIdx="1" presStyleCnt="3">
        <dgm:presLayoutVars>
          <dgm:chMax val="0"/>
          <dgm:chPref val="0"/>
        </dgm:presLayoutVars>
      </dgm:prSet>
      <dgm:spPr/>
    </dgm:pt>
    <dgm:pt modelId="{845DBEB3-9BC6-40B0-B77D-028F74D26DDD}" type="pres">
      <dgm:prSet presAssocID="{A54BC4A7-F9D9-4E0F-BBB0-36ED90BF3742}" presName="sibTrans" presStyleCnt="0"/>
      <dgm:spPr/>
    </dgm:pt>
    <dgm:pt modelId="{0EB3FE2A-92A0-4C27-BF1B-5B7875D054A2}" type="pres">
      <dgm:prSet presAssocID="{74395568-A232-4965-8564-4453E8670DEC}" presName="compNode" presStyleCnt="0"/>
      <dgm:spPr/>
    </dgm:pt>
    <dgm:pt modelId="{28AD449A-B58F-44F0-8E58-AFB21C3AABE4}" type="pres">
      <dgm:prSet presAssocID="{74395568-A232-4965-8564-4453E8670DEC}" presName="bgRect" presStyleLbl="bgShp" presStyleIdx="2" presStyleCnt="3"/>
      <dgm:spPr/>
    </dgm:pt>
    <dgm:pt modelId="{7FBDE5E8-040B-47AF-86F1-A537AAD47496}" type="pres">
      <dgm:prSet presAssocID="{74395568-A232-4965-8564-4453E8670D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1DCB9A1E-2A22-4BD1-93B7-49EA9B9EBDF8}" type="pres">
      <dgm:prSet presAssocID="{74395568-A232-4965-8564-4453E8670DEC}" presName="spaceRect" presStyleCnt="0"/>
      <dgm:spPr/>
    </dgm:pt>
    <dgm:pt modelId="{C58DC0C0-7E76-43AB-97DB-3C2D46862277}" type="pres">
      <dgm:prSet presAssocID="{74395568-A232-4965-8564-4453E8670DEC}" presName="parTx" presStyleLbl="revTx" presStyleIdx="2" presStyleCnt="3">
        <dgm:presLayoutVars>
          <dgm:chMax val="0"/>
          <dgm:chPref val="0"/>
        </dgm:presLayoutVars>
      </dgm:prSet>
      <dgm:spPr/>
    </dgm:pt>
  </dgm:ptLst>
  <dgm:cxnLst>
    <dgm:cxn modelId="{53AF5F0D-47A4-4A8F-886B-701BCEF9E6C0}" type="presOf" srcId="{C5D2158A-60E7-48D2-A54C-4CD9A18B2C7D}" destId="{E4DFD785-5EC9-4AD7-A7E9-44D21C09B1B4}" srcOrd="0" destOrd="0" presId="urn:microsoft.com/office/officeart/2018/2/layout/IconVerticalSolidList"/>
    <dgm:cxn modelId="{81EFFC18-3D85-4660-A78A-EF5FA0C9E7BC}" srcId="{0890C627-258B-416D-9685-1C9D6A8FAE3A}" destId="{395242B5-4D4F-40CB-BF91-9634008756FA}" srcOrd="1" destOrd="0" parTransId="{DAE04180-F1AB-4A39-A7CD-F6DF2E4BA819}" sibTransId="{A54BC4A7-F9D9-4E0F-BBB0-36ED90BF3742}"/>
    <dgm:cxn modelId="{01FBD62C-1CA7-41C2-9557-63C733693BFA}" type="presOf" srcId="{74395568-A232-4965-8564-4453E8670DEC}" destId="{C58DC0C0-7E76-43AB-97DB-3C2D46862277}" srcOrd="0" destOrd="0" presId="urn:microsoft.com/office/officeart/2018/2/layout/IconVerticalSolidList"/>
    <dgm:cxn modelId="{7ED7FA5F-A482-4ED5-B688-964893D21A5F}" srcId="{0890C627-258B-416D-9685-1C9D6A8FAE3A}" destId="{C5D2158A-60E7-48D2-A54C-4CD9A18B2C7D}" srcOrd="0" destOrd="0" parTransId="{4F90CE78-97EA-4835-BA6F-79AD68F87FF1}" sibTransId="{7362ED2A-B64E-452A-9766-BD124A4681DE}"/>
    <dgm:cxn modelId="{0E3228B4-7F65-4EF4-A1FA-52124F0CF328}" srcId="{0890C627-258B-416D-9685-1C9D6A8FAE3A}" destId="{74395568-A232-4965-8564-4453E8670DEC}" srcOrd="2" destOrd="0" parTransId="{4259A79B-8816-4206-8DF3-8E97F5AEF554}" sibTransId="{F8930BDF-75E5-4B04-AA9E-7615D9990179}"/>
    <dgm:cxn modelId="{7223FED2-BAB0-4522-8F5A-BD7D34E5B255}" type="presOf" srcId="{0890C627-258B-416D-9685-1C9D6A8FAE3A}" destId="{6E1D985E-AAE4-4EE1-B1BB-D70114EB056A}" srcOrd="0" destOrd="0" presId="urn:microsoft.com/office/officeart/2018/2/layout/IconVerticalSolidList"/>
    <dgm:cxn modelId="{BE3090EC-645F-4B12-8A3A-0104ED8FC261}" type="presOf" srcId="{395242B5-4D4F-40CB-BF91-9634008756FA}" destId="{F0E5DE60-66D4-4DA2-A138-6863073B958E}" srcOrd="0" destOrd="0" presId="urn:microsoft.com/office/officeart/2018/2/layout/IconVerticalSolidList"/>
    <dgm:cxn modelId="{DB244244-80E7-4C9D-BE2D-39C6D77F9144}" type="presParOf" srcId="{6E1D985E-AAE4-4EE1-B1BB-D70114EB056A}" destId="{39FDDCDA-EC5E-4B0E-B8C3-4093097EAB8A}" srcOrd="0" destOrd="0" presId="urn:microsoft.com/office/officeart/2018/2/layout/IconVerticalSolidList"/>
    <dgm:cxn modelId="{7E5207A8-6959-4082-83B4-293F7DB8F1C3}" type="presParOf" srcId="{39FDDCDA-EC5E-4B0E-B8C3-4093097EAB8A}" destId="{13C5DB12-CBCE-4C96-8AD9-7C7FE8E247F7}" srcOrd="0" destOrd="0" presId="urn:microsoft.com/office/officeart/2018/2/layout/IconVerticalSolidList"/>
    <dgm:cxn modelId="{C92F49AA-1518-4512-AD08-6DF627260045}" type="presParOf" srcId="{39FDDCDA-EC5E-4B0E-B8C3-4093097EAB8A}" destId="{BC990124-9B25-4A87-855E-BA62A278CE5D}" srcOrd="1" destOrd="0" presId="urn:microsoft.com/office/officeart/2018/2/layout/IconVerticalSolidList"/>
    <dgm:cxn modelId="{E8E57B2F-4522-4BF5-9BF7-736C614D7B0F}" type="presParOf" srcId="{39FDDCDA-EC5E-4B0E-B8C3-4093097EAB8A}" destId="{B5A22C2F-F802-4B9F-80EC-655EABB848AC}" srcOrd="2" destOrd="0" presId="urn:microsoft.com/office/officeart/2018/2/layout/IconVerticalSolidList"/>
    <dgm:cxn modelId="{EEDA80C9-9196-4BB1-A4F7-808BE786300D}" type="presParOf" srcId="{39FDDCDA-EC5E-4B0E-B8C3-4093097EAB8A}" destId="{E4DFD785-5EC9-4AD7-A7E9-44D21C09B1B4}" srcOrd="3" destOrd="0" presId="urn:microsoft.com/office/officeart/2018/2/layout/IconVerticalSolidList"/>
    <dgm:cxn modelId="{10586D88-1532-4087-8499-6D4421A50BBF}" type="presParOf" srcId="{6E1D985E-AAE4-4EE1-B1BB-D70114EB056A}" destId="{C853075F-E823-456E-8EFF-DF1BC11B1D13}" srcOrd="1" destOrd="0" presId="urn:microsoft.com/office/officeart/2018/2/layout/IconVerticalSolidList"/>
    <dgm:cxn modelId="{3EE6160F-4ADC-4A42-BE73-3692A87FFAFB}" type="presParOf" srcId="{6E1D985E-AAE4-4EE1-B1BB-D70114EB056A}" destId="{3B824200-6103-40CA-95C2-226CC75863D5}" srcOrd="2" destOrd="0" presId="urn:microsoft.com/office/officeart/2018/2/layout/IconVerticalSolidList"/>
    <dgm:cxn modelId="{D96F3929-15C2-4549-91E9-DC98BC4C061A}" type="presParOf" srcId="{3B824200-6103-40CA-95C2-226CC75863D5}" destId="{068E4D5B-D088-4380-A4D5-49833AE31638}" srcOrd="0" destOrd="0" presId="urn:microsoft.com/office/officeart/2018/2/layout/IconVerticalSolidList"/>
    <dgm:cxn modelId="{D35BB224-5029-45DC-8A9C-CE4448424FB4}" type="presParOf" srcId="{3B824200-6103-40CA-95C2-226CC75863D5}" destId="{3AF94AAF-7C4B-4198-B6C6-407A6244F1D9}" srcOrd="1" destOrd="0" presId="urn:microsoft.com/office/officeart/2018/2/layout/IconVerticalSolidList"/>
    <dgm:cxn modelId="{675A4B2E-0995-498B-A777-40B330FDC303}" type="presParOf" srcId="{3B824200-6103-40CA-95C2-226CC75863D5}" destId="{FC50E2ED-9706-4230-B880-C17CD1921A98}" srcOrd="2" destOrd="0" presId="urn:microsoft.com/office/officeart/2018/2/layout/IconVerticalSolidList"/>
    <dgm:cxn modelId="{23FE959B-DA5A-4112-9A94-BFAFE6391E7D}" type="presParOf" srcId="{3B824200-6103-40CA-95C2-226CC75863D5}" destId="{F0E5DE60-66D4-4DA2-A138-6863073B958E}" srcOrd="3" destOrd="0" presId="urn:microsoft.com/office/officeart/2018/2/layout/IconVerticalSolidList"/>
    <dgm:cxn modelId="{A1B2BB8F-F606-4A5B-888E-1D025185C7CE}" type="presParOf" srcId="{6E1D985E-AAE4-4EE1-B1BB-D70114EB056A}" destId="{845DBEB3-9BC6-40B0-B77D-028F74D26DDD}" srcOrd="3" destOrd="0" presId="urn:microsoft.com/office/officeart/2018/2/layout/IconVerticalSolidList"/>
    <dgm:cxn modelId="{36C5CDC0-35D2-4BB2-88B6-9A465DE9EB0E}" type="presParOf" srcId="{6E1D985E-AAE4-4EE1-B1BB-D70114EB056A}" destId="{0EB3FE2A-92A0-4C27-BF1B-5B7875D054A2}" srcOrd="4" destOrd="0" presId="urn:microsoft.com/office/officeart/2018/2/layout/IconVerticalSolidList"/>
    <dgm:cxn modelId="{489D63AB-F7A0-4228-A91E-DF12B307B474}" type="presParOf" srcId="{0EB3FE2A-92A0-4C27-BF1B-5B7875D054A2}" destId="{28AD449A-B58F-44F0-8E58-AFB21C3AABE4}" srcOrd="0" destOrd="0" presId="urn:microsoft.com/office/officeart/2018/2/layout/IconVerticalSolidList"/>
    <dgm:cxn modelId="{3DA0CAEB-5070-4FC6-93D9-5708DA3560B8}" type="presParOf" srcId="{0EB3FE2A-92A0-4C27-BF1B-5B7875D054A2}" destId="{7FBDE5E8-040B-47AF-86F1-A537AAD47496}" srcOrd="1" destOrd="0" presId="urn:microsoft.com/office/officeart/2018/2/layout/IconVerticalSolidList"/>
    <dgm:cxn modelId="{8AFA6B75-E456-4B66-AEAE-89E2C42536EC}" type="presParOf" srcId="{0EB3FE2A-92A0-4C27-BF1B-5B7875D054A2}" destId="{1DCB9A1E-2A22-4BD1-93B7-49EA9B9EBDF8}" srcOrd="2" destOrd="0" presId="urn:microsoft.com/office/officeart/2018/2/layout/IconVerticalSolidList"/>
    <dgm:cxn modelId="{AAC5C446-8FD4-4682-94EA-1248F544DA6F}" type="presParOf" srcId="{0EB3FE2A-92A0-4C27-BF1B-5B7875D054A2}" destId="{C58DC0C0-7E76-43AB-97DB-3C2D468622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5DB12-CBCE-4C96-8AD9-7C7FE8E247F7}">
      <dsp:nvSpPr>
        <dsp:cNvPr id="0" name=""/>
        <dsp:cNvSpPr/>
      </dsp:nvSpPr>
      <dsp:spPr>
        <a:xfrm>
          <a:off x="0" y="589"/>
          <a:ext cx="12070079" cy="13791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90124-9B25-4A87-855E-BA62A278CE5D}">
      <dsp:nvSpPr>
        <dsp:cNvPr id="0" name=""/>
        <dsp:cNvSpPr/>
      </dsp:nvSpPr>
      <dsp:spPr>
        <a:xfrm>
          <a:off x="417178" y="310887"/>
          <a:ext cx="758505" cy="7585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FD785-5EC9-4AD7-A7E9-44D21C09B1B4}">
      <dsp:nvSpPr>
        <dsp:cNvPr id="0" name=""/>
        <dsp:cNvSpPr/>
      </dsp:nvSpPr>
      <dsp:spPr>
        <a:xfrm>
          <a:off x="1592861" y="589"/>
          <a:ext cx="10477218" cy="1379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955" tIns="145955" rIns="145955" bIns="145955" numCol="1" spcCol="1270" anchor="ctr" anchorCtr="0">
          <a:noAutofit/>
        </a:bodyPr>
        <a:lstStyle/>
        <a:p>
          <a:pPr marL="0" lvl="0" indent="0" algn="l" defTabSz="1022350">
            <a:lnSpc>
              <a:spcPct val="100000"/>
            </a:lnSpc>
            <a:spcBef>
              <a:spcPct val="0"/>
            </a:spcBef>
            <a:spcAft>
              <a:spcPct val="35000"/>
            </a:spcAft>
            <a:buNone/>
          </a:pPr>
          <a:r>
            <a:rPr lang="en-US" sz="2300" kern="1200"/>
            <a:t>DevOps (“development” and “operations”) is the combination of practices and tools designed to increase an organization’s ability to deliver applications and services faster than traditional software development processes. </a:t>
          </a:r>
        </a:p>
      </dsp:txBody>
      <dsp:txXfrm>
        <a:off x="1592861" y="589"/>
        <a:ext cx="10477218" cy="1379100"/>
      </dsp:txXfrm>
    </dsp:sp>
    <dsp:sp modelId="{068E4D5B-D088-4380-A4D5-49833AE31638}">
      <dsp:nvSpPr>
        <dsp:cNvPr id="0" name=""/>
        <dsp:cNvSpPr/>
      </dsp:nvSpPr>
      <dsp:spPr>
        <a:xfrm>
          <a:off x="0" y="1724465"/>
          <a:ext cx="12070079" cy="13791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94AAF-7C4B-4198-B6C6-407A6244F1D9}">
      <dsp:nvSpPr>
        <dsp:cNvPr id="0" name=""/>
        <dsp:cNvSpPr/>
      </dsp:nvSpPr>
      <dsp:spPr>
        <a:xfrm>
          <a:off x="417178" y="2034763"/>
          <a:ext cx="758505" cy="7585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E5DE60-66D4-4DA2-A138-6863073B958E}">
      <dsp:nvSpPr>
        <dsp:cNvPr id="0" name=""/>
        <dsp:cNvSpPr/>
      </dsp:nvSpPr>
      <dsp:spPr>
        <a:xfrm>
          <a:off x="1592861" y="1724465"/>
          <a:ext cx="10477218" cy="1379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955" tIns="145955" rIns="145955" bIns="145955" numCol="1" spcCol="1270" anchor="ctr" anchorCtr="0">
          <a:noAutofit/>
        </a:bodyPr>
        <a:lstStyle/>
        <a:p>
          <a:pPr marL="0" lvl="0" indent="0" algn="l" defTabSz="1022350">
            <a:lnSpc>
              <a:spcPct val="100000"/>
            </a:lnSpc>
            <a:spcBef>
              <a:spcPct val="0"/>
            </a:spcBef>
            <a:spcAft>
              <a:spcPct val="35000"/>
            </a:spcAft>
            <a:buNone/>
          </a:pPr>
          <a:r>
            <a:rPr lang="en-US" sz="2300" kern="1200"/>
            <a:t>This speed enables organizations to better serve their customers and compete more effectively in the market.</a:t>
          </a:r>
        </a:p>
      </dsp:txBody>
      <dsp:txXfrm>
        <a:off x="1592861" y="1724465"/>
        <a:ext cx="10477218" cy="1379100"/>
      </dsp:txXfrm>
    </dsp:sp>
    <dsp:sp modelId="{28AD449A-B58F-44F0-8E58-AFB21C3AABE4}">
      <dsp:nvSpPr>
        <dsp:cNvPr id="0" name=""/>
        <dsp:cNvSpPr/>
      </dsp:nvSpPr>
      <dsp:spPr>
        <a:xfrm>
          <a:off x="0" y="3448341"/>
          <a:ext cx="12070079" cy="13791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DE5E8-040B-47AF-86F1-A537AAD47496}">
      <dsp:nvSpPr>
        <dsp:cNvPr id="0" name=""/>
        <dsp:cNvSpPr/>
      </dsp:nvSpPr>
      <dsp:spPr>
        <a:xfrm>
          <a:off x="417178" y="3758639"/>
          <a:ext cx="758505" cy="7585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8DC0C0-7E76-43AB-97DB-3C2D46862277}">
      <dsp:nvSpPr>
        <dsp:cNvPr id="0" name=""/>
        <dsp:cNvSpPr/>
      </dsp:nvSpPr>
      <dsp:spPr>
        <a:xfrm>
          <a:off x="1592861" y="3448341"/>
          <a:ext cx="10477218" cy="1379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955" tIns="145955" rIns="145955" bIns="145955" numCol="1" spcCol="1270" anchor="ctr" anchorCtr="0">
          <a:noAutofit/>
        </a:bodyPr>
        <a:lstStyle/>
        <a:p>
          <a:pPr marL="0" lvl="0" indent="0" algn="l" defTabSz="1022350">
            <a:lnSpc>
              <a:spcPct val="100000"/>
            </a:lnSpc>
            <a:spcBef>
              <a:spcPct val="0"/>
            </a:spcBef>
            <a:spcAft>
              <a:spcPct val="35000"/>
            </a:spcAft>
            <a:buNone/>
          </a:pPr>
          <a:r>
            <a:rPr lang="en-US" sz="2300" kern="1200"/>
            <a:t>Under a DevOps model, development and operations teams work together across the entire software application life cycle, from development and test through deployment to operations.</a:t>
          </a:r>
        </a:p>
      </dsp:txBody>
      <dsp:txXfrm>
        <a:off x="1592861" y="3448341"/>
        <a:ext cx="10477218" cy="13791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948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7601179"/>
            <a:ext cx="14630400"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16736" y="910742"/>
            <a:ext cx="12070080" cy="4279392"/>
          </a:xfrm>
        </p:spPr>
        <p:txBody>
          <a:bodyPr anchor="b">
            <a:normAutofit/>
          </a:bodyPr>
          <a:lstStyle>
            <a:lvl1pPr algn="l">
              <a:lnSpc>
                <a:spcPct val="85000"/>
              </a:lnSpc>
              <a:defRPr sz="9600" spc="-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20061" y="5346745"/>
            <a:ext cx="12070080" cy="1371600"/>
          </a:xfrm>
        </p:spPr>
        <p:txBody>
          <a:bodyPr lIns="91440" rIns="91440">
            <a:normAutofit/>
          </a:bodyPr>
          <a:lstStyle>
            <a:lvl1pPr marL="0" indent="0" algn="l">
              <a:buNone/>
              <a:defRPr sz="2880" cap="all" spc="240" baseline="0">
                <a:solidFill>
                  <a:schemeClr val="tx2"/>
                </a:solidFill>
                <a:latin typeface="+mj-lt"/>
              </a:defRPr>
            </a:lvl1pPr>
            <a:lvl2pPr marL="548640" indent="0" algn="ctr">
              <a:buNone/>
              <a:defRPr sz="288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53A470-2277-496B-898F-90229206436B}"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AC220-1C4D-4634-82F0-64B48C74043A}" type="slidenum">
              <a:rPr lang="en-US" smtClean="0"/>
              <a:t>‹#›</a:t>
            </a:fld>
            <a:endParaRPr 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66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53A470-2277-496B-898F-90229206436B}"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AC220-1C4D-4634-82F0-64B48C74043A}" type="slidenum">
              <a:rPr lang="en-US" smtClean="0"/>
              <a:t>‹#›</a:t>
            </a:fld>
            <a:endParaRPr lang="en-US"/>
          </a:p>
        </p:txBody>
      </p:sp>
    </p:spTree>
    <p:extLst>
      <p:ext uri="{BB962C8B-B14F-4D97-AF65-F5344CB8AC3E}">
        <p14:creationId xmlns:p14="http://schemas.microsoft.com/office/powerpoint/2010/main" val="46727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53A470-2277-496B-898F-90229206436B}"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AC220-1C4D-4634-82F0-64B48C74043A}" type="slidenum">
              <a:rPr lang="en-US" smtClean="0"/>
              <a:t>‹#›</a:t>
            </a:fld>
            <a:endParaRPr lang="en-US"/>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16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16736" y="2214881"/>
            <a:ext cx="5925312" cy="48280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2214882"/>
            <a:ext cx="5925312" cy="48280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53A470-2277-496B-898F-90229206436B}" type="datetimeFigureOut">
              <a:rPr lang="en-US" smtClean="0"/>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EAC220-1C4D-4634-82F0-64B48C74043A}" type="slidenum">
              <a:rPr lang="en-US" smtClean="0"/>
              <a:t>‹#›</a:t>
            </a:fld>
            <a:endParaRPr lang="en-US"/>
          </a:p>
        </p:txBody>
      </p:sp>
    </p:spTree>
    <p:extLst>
      <p:ext uri="{BB962C8B-B14F-4D97-AF65-F5344CB8AC3E}">
        <p14:creationId xmlns:p14="http://schemas.microsoft.com/office/powerpoint/2010/main" val="451403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16736"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316736" y="3098802"/>
            <a:ext cx="5925312" cy="394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61504"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461504" y="3098801"/>
            <a:ext cx="5925312" cy="39441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53A470-2277-496B-898F-90229206436B}" type="datetimeFigureOut">
              <a:rPr lang="en-US" smtClean="0"/>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EAC220-1C4D-4634-82F0-64B48C74043A}" type="slidenum">
              <a:rPr lang="en-US" smtClean="0"/>
              <a:t>‹#›</a:t>
            </a:fld>
            <a:endParaRPr lang="en-US"/>
          </a:p>
        </p:txBody>
      </p:sp>
    </p:spTree>
    <p:extLst>
      <p:ext uri="{BB962C8B-B14F-4D97-AF65-F5344CB8AC3E}">
        <p14:creationId xmlns:p14="http://schemas.microsoft.com/office/powerpoint/2010/main" val="492709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53A470-2277-496B-898F-90229206436B}" type="datetimeFigureOut">
              <a:rPr lang="en-US" smtClean="0"/>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EAC220-1C4D-4634-82F0-64B48C74043A}" type="slidenum">
              <a:rPr lang="en-US" smtClean="0"/>
              <a:t>‹#›</a:t>
            </a:fld>
            <a:endParaRPr lang="en-US"/>
          </a:p>
        </p:txBody>
      </p:sp>
    </p:spTree>
    <p:extLst>
      <p:ext uri="{BB962C8B-B14F-4D97-AF65-F5344CB8AC3E}">
        <p14:creationId xmlns:p14="http://schemas.microsoft.com/office/powerpoint/2010/main" val="1488973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253A470-2277-496B-898F-90229206436B}" type="datetimeFigureOut">
              <a:rPr lang="en-US" smtClean="0"/>
              <a:t>4/1/2025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6EAC220-1C4D-4634-82F0-64B48C74043A}" type="slidenum">
              <a:rPr lang="en-US" smtClean="0"/>
              <a:t>‹#›</a:t>
            </a:fld>
            <a:endParaRPr lang="en-US"/>
          </a:p>
        </p:txBody>
      </p:sp>
    </p:spTree>
    <p:extLst>
      <p:ext uri="{BB962C8B-B14F-4D97-AF65-F5344CB8AC3E}">
        <p14:creationId xmlns:p14="http://schemas.microsoft.com/office/powerpoint/2010/main" val="3488165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0" y="0"/>
            <a:ext cx="4860949"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848085" y="0"/>
            <a:ext cx="7681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713231"/>
            <a:ext cx="3840480" cy="2743200"/>
          </a:xfrm>
        </p:spPr>
        <p:txBody>
          <a:bodyPr anchor="b">
            <a:normAutofit/>
          </a:bodyPr>
          <a:lstStyle>
            <a:lvl1pPr>
              <a:defRPr sz="43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60720" y="877824"/>
            <a:ext cx="7790688" cy="6309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8640" y="3511296"/>
            <a:ext cx="3840480" cy="4054949"/>
          </a:xfrm>
        </p:spPr>
        <p:txBody>
          <a:bodyPr lIns="91440" rIns="91440">
            <a:normAutofit/>
          </a:bodyPr>
          <a:lstStyle>
            <a:lvl1pPr marL="0" indent="0">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a:xfrm>
            <a:off x="558614" y="7751743"/>
            <a:ext cx="3142212" cy="438150"/>
          </a:xfrm>
        </p:spPr>
        <p:txBody>
          <a:bodyPr/>
          <a:lstStyle>
            <a:lvl1pPr algn="l">
              <a:defRPr/>
            </a:lvl1pPr>
          </a:lstStyle>
          <a:p>
            <a:fld id="{B253A470-2277-496B-898F-90229206436B}" type="datetimeFigureOut">
              <a:rPr lang="en-US" smtClean="0"/>
              <a:t>4/1/2025</a:t>
            </a:fld>
            <a:endParaRPr lang="en-US"/>
          </a:p>
        </p:txBody>
      </p:sp>
      <p:sp>
        <p:nvSpPr>
          <p:cNvPr id="6" name="Footer Placeholder 5"/>
          <p:cNvSpPr>
            <a:spLocks noGrp="1"/>
          </p:cNvSpPr>
          <p:nvPr>
            <p:ph type="ftr" sz="quarter" idx="11"/>
          </p:nvPr>
        </p:nvSpPr>
        <p:spPr>
          <a:xfrm>
            <a:off x="5760720" y="7751743"/>
            <a:ext cx="5577840" cy="438150"/>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6EAC220-1C4D-4634-82F0-64B48C74043A}" type="slidenum">
              <a:rPr lang="en-US" smtClean="0"/>
              <a:t>‹#›</a:t>
            </a:fld>
            <a:endParaRPr lang="en-US"/>
          </a:p>
        </p:txBody>
      </p:sp>
    </p:spTree>
    <p:extLst>
      <p:ext uri="{BB962C8B-B14F-4D97-AF65-F5344CB8AC3E}">
        <p14:creationId xmlns:p14="http://schemas.microsoft.com/office/powerpoint/2010/main" val="267871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943600"/>
            <a:ext cx="1462659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 y="5898091"/>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7" y="6089904"/>
            <a:ext cx="12136374" cy="987552"/>
          </a:xfrm>
        </p:spPr>
        <p:txBody>
          <a:bodyPr tIns="0" bIns="0" anchor="b">
            <a:noAutofit/>
          </a:bodyPr>
          <a:lstStyle>
            <a:lvl1pPr>
              <a:defRPr sz="432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 y="0"/>
            <a:ext cx="14630382" cy="5898091"/>
          </a:xfrm>
          <a:solidFill>
            <a:schemeClr val="bg2">
              <a:lumMod val="90000"/>
            </a:schemeClr>
          </a:solidFill>
        </p:spPr>
        <p:txBody>
          <a:bodyPr lIns="457200" tIns="45720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16736" y="7088429"/>
            <a:ext cx="12135917" cy="713232"/>
          </a:xfrm>
        </p:spPr>
        <p:txBody>
          <a:bodyPr lIns="91440" tIns="0" rIns="91440" bIns="0">
            <a:normAutofit/>
          </a:bodyPr>
          <a:lstStyle>
            <a:lvl1pPr marL="0" indent="0">
              <a:spcBef>
                <a:spcPts val="0"/>
              </a:spcBef>
              <a:spcAft>
                <a:spcPts val="720"/>
              </a:spcAft>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B253A470-2277-496B-898F-90229206436B}" type="datetimeFigureOut">
              <a:rPr lang="en-US" smtClean="0"/>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EAC220-1C4D-4634-82F0-64B48C74043A}" type="slidenum">
              <a:rPr lang="en-US" smtClean="0"/>
              <a:t>‹#›</a:t>
            </a:fld>
            <a:endParaRPr lang="en-US"/>
          </a:p>
        </p:txBody>
      </p:sp>
    </p:spTree>
    <p:extLst>
      <p:ext uri="{BB962C8B-B14F-4D97-AF65-F5344CB8AC3E}">
        <p14:creationId xmlns:p14="http://schemas.microsoft.com/office/powerpoint/2010/main" val="926080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53A470-2277-496B-898F-90229206436B}"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AC220-1C4D-4634-82F0-64B48C74043A}" type="slidenum">
              <a:rPr lang="en-US" smtClean="0"/>
              <a:t>‹#›</a:t>
            </a:fld>
            <a:endParaRPr lang="en-US"/>
          </a:p>
        </p:txBody>
      </p:sp>
    </p:spTree>
    <p:extLst>
      <p:ext uri="{BB962C8B-B14F-4D97-AF65-F5344CB8AC3E}">
        <p14:creationId xmlns:p14="http://schemas.microsoft.com/office/powerpoint/2010/main" val="1609590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469880" y="494762"/>
            <a:ext cx="3154680" cy="691187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94762"/>
            <a:ext cx="9281160" cy="691187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53A470-2277-496B-898F-90229206436B}"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EAC220-1C4D-4634-82F0-64B48C74043A}" type="slidenum">
              <a:rPr lang="en-US" smtClean="0"/>
              <a:t>‹#›</a:t>
            </a:fld>
            <a:endParaRPr lang="en-US"/>
          </a:p>
        </p:txBody>
      </p:sp>
    </p:spTree>
    <p:extLst>
      <p:ext uri="{BB962C8B-B14F-4D97-AF65-F5344CB8AC3E}">
        <p14:creationId xmlns:p14="http://schemas.microsoft.com/office/powerpoint/2010/main" val="3829767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413370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3897238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16736" y="343924"/>
            <a:ext cx="12070080" cy="174090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16736" y="2214881"/>
            <a:ext cx="12070080" cy="4828032"/>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16737" y="7751743"/>
            <a:ext cx="2966725" cy="438150"/>
          </a:xfrm>
          <a:prstGeom prst="rect">
            <a:avLst/>
          </a:prstGeom>
        </p:spPr>
        <p:txBody>
          <a:bodyPr vert="horz" lIns="91440" tIns="45720" rIns="91440" bIns="45720" rtlCol="0" anchor="ctr"/>
          <a:lstStyle>
            <a:lvl1pPr algn="l">
              <a:defRPr sz="1080">
                <a:solidFill>
                  <a:srgbClr val="FFFFFF"/>
                </a:solidFill>
              </a:defRPr>
            </a:lvl1pPr>
          </a:lstStyle>
          <a:p>
            <a:fld id="{B253A470-2277-496B-898F-90229206436B}" type="datetimeFigureOut">
              <a:rPr lang="en-US" smtClean="0"/>
              <a:t>4/1/2025</a:t>
            </a:fld>
            <a:endParaRPr lang="en-US"/>
          </a:p>
        </p:txBody>
      </p:sp>
      <p:sp>
        <p:nvSpPr>
          <p:cNvPr id="5" name="Footer Placeholder 4"/>
          <p:cNvSpPr>
            <a:spLocks noGrp="1"/>
          </p:cNvSpPr>
          <p:nvPr>
            <p:ph type="ftr" sz="quarter" idx="3"/>
          </p:nvPr>
        </p:nvSpPr>
        <p:spPr>
          <a:xfrm>
            <a:off x="4423422" y="7751743"/>
            <a:ext cx="5787365" cy="438150"/>
          </a:xfrm>
          <a:prstGeom prst="rect">
            <a:avLst/>
          </a:prstGeom>
        </p:spPr>
        <p:txBody>
          <a:bodyPr vert="horz" lIns="91440" tIns="45720" rIns="91440" bIns="45720" rtlCol="0" anchor="ctr"/>
          <a:lstStyle>
            <a:lvl1pPr algn="ctr">
              <a:defRPr sz="108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1880550" y="7751743"/>
            <a:ext cx="1574430" cy="438150"/>
          </a:xfrm>
          <a:prstGeom prst="rect">
            <a:avLst/>
          </a:prstGeom>
        </p:spPr>
        <p:txBody>
          <a:bodyPr vert="horz" lIns="91440" tIns="45720" rIns="91440" bIns="45720" rtlCol="0" anchor="ctr"/>
          <a:lstStyle>
            <a:lvl1pPr algn="r">
              <a:defRPr sz="1260">
                <a:solidFill>
                  <a:srgbClr val="FFFFFF"/>
                </a:solidFill>
              </a:defRPr>
            </a:lvl1pPr>
          </a:lstStyle>
          <a:p>
            <a:fld id="{06EAC220-1C4D-4634-82F0-64B48C74043A}" type="slidenum">
              <a:rPr lang="en-US" smtClean="0"/>
              <a:t>‹#›</a:t>
            </a:fld>
            <a:endParaRPr lang="en-US"/>
          </a:p>
        </p:txBody>
      </p:sp>
      <p:cxnSp>
        <p:nvCxnSpPr>
          <p:cNvPr id="10" name="Straight Connector 9"/>
          <p:cNvCxnSpPr/>
          <p:nvPr/>
        </p:nvCxnSpPr>
        <p:spPr>
          <a:xfrm>
            <a:off x="1432238" y="2085414"/>
            <a:ext cx="119603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72890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1097280" rtl="0" eaLnBrk="1" latinLnBrk="0" hangingPunct="1">
        <a:lnSpc>
          <a:spcPct val="85000"/>
        </a:lnSpc>
        <a:spcBef>
          <a:spcPct val="0"/>
        </a:spcBef>
        <a:buNone/>
        <a:defRPr sz="5760" kern="1200" spc="-60" baseline="0">
          <a:solidFill>
            <a:schemeClr val="tx1">
              <a:lumMod val="75000"/>
              <a:lumOff val="2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460858" indent="-219456" algn="l" defTabSz="1097280" rtl="0" eaLnBrk="1" latinLnBrk="0" hangingPunct="1">
        <a:lnSpc>
          <a:spcPct val="90000"/>
        </a:lnSpc>
        <a:spcBef>
          <a:spcPts val="240"/>
        </a:spcBef>
        <a:spcAft>
          <a:spcPts val="480"/>
        </a:spcAft>
        <a:buClr>
          <a:schemeClr val="accent1"/>
        </a:buClr>
        <a:buFont typeface="Calibri" pitchFamily="34" charset="0"/>
        <a:buChar char="◦"/>
        <a:defRPr sz="2160" kern="1200">
          <a:solidFill>
            <a:schemeClr val="tx1">
              <a:lumMod val="75000"/>
              <a:lumOff val="25000"/>
            </a:schemeClr>
          </a:solidFill>
          <a:latin typeface="+mn-lt"/>
          <a:ea typeface="+mn-ea"/>
          <a:cs typeface="+mn-cs"/>
        </a:defRPr>
      </a:lvl2pPr>
      <a:lvl3pPr marL="680314"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3pPr>
      <a:lvl4pPr marL="899770"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4pPr>
      <a:lvl5pPr marL="1119226"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5pPr>
      <a:lvl6pPr marL="132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6pPr>
      <a:lvl7pPr marL="156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7pPr>
      <a:lvl8pPr marL="180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8pPr>
      <a:lvl9pPr marL="204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11204"/>
            <a:ext cx="7556421" cy="2126337"/>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DevOps: Bridging Development and Operations</a:t>
            </a:r>
            <a:endParaRPr lang="en-US" sz="4450" dirty="0"/>
          </a:p>
        </p:txBody>
      </p:sp>
      <p:sp>
        <p:nvSpPr>
          <p:cNvPr id="4" name="Text 1"/>
          <p:cNvSpPr/>
          <p:nvPr/>
        </p:nvSpPr>
        <p:spPr>
          <a:xfrm>
            <a:off x="793790" y="4477703"/>
            <a:ext cx="75564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Welcome to this technical deep dive into DevOps principles, practices, and tooling. We'll explore how DevOps transforms software delivery through automation, collaboration, and continuous improvement.</a:t>
            </a:r>
            <a:endParaRPr lang="en-US" sz="1750" dirty="0"/>
          </a:p>
        </p:txBody>
      </p:sp>
      <p:sp>
        <p:nvSpPr>
          <p:cNvPr id="5" name="Shape 2"/>
          <p:cNvSpPr/>
          <p:nvPr/>
        </p:nvSpPr>
        <p:spPr>
          <a:xfrm>
            <a:off x="793790" y="5838468"/>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801410" y="5846088"/>
            <a:ext cx="347663" cy="347663"/>
          </a:xfrm>
          <a:prstGeom prst="rect">
            <a:avLst/>
          </a:prstGeom>
        </p:spPr>
      </p:pic>
      <p:sp>
        <p:nvSpPr>
          <p:cNvPr id="7" name="Text 3"/>
          <p:cNvSpPr/>
          <p:nvPr/>
        </p:nvSpPr>
        <p:spPr>
          <a:xfrm>
            <a:off x="1270040" y="5821561"/>
            <a:ext cx="2055138"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272525"/>
                </a:solidFill>
                <a:latin typeface="Inter Bold" pitchFamily="34" charset="0"/>
                <a:ea typeface="Inter Bold" pitchFamily="34" charset="-122"/>
                <a:cs typeface="Inter Bold" pitchFamily="34" charset="-120"/>
              </a:rPr>
              <a:t>by Mahendra js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Model</a:t>
            </a:r>
          </a:p>
        </p:txBody>
      </p:sp>
      <p:pic>
        <p:nvPicPr>
          <p:cNvPr id="4" name="Content Placeholder 3"/>
          <p:cNvPicPr>
            <a:picLocks noGrp="1" noChangeAspect="1"/>
          </p:cNvPicPr>
          <p:nvPr>
            <p:ph sz="half" idx="1"/>
          </p:nvPr>
        </p:nvPicPr>
        <p:blipFill>
          <a:blip r:embed="rId2"/>
          <a:stretch>
            <a:fillRect/>
          </a:stretch>
        </p:blipFill>
        <p:spPr>
          <a:xfrm>
            <a:off x="10252364" y="2360815"/>
            <a:ext cx="3480260" cy="3291841"/>
          </a:xfrm>
          <a:prstGeom prst="rect">
            <a:avLst/>
          </a:prstGeom>
        </p:spPr>
      </p:pic>
      <p:sp>
        <p:nvSpPr>
          <p:cNvPr id="5" name="Content Placeholder 4"/>
          <p:cNvSpPr>
            <a:spLocks noGrp="1"/>
          </p:cNvSpPr>
          <p:nvPr>
            <p:ph sz="half" idx="2"/>
          </p:nvPr>
        </p:nvSpPr>
        <p:spPr>
          <a:xfrm>
            <a:off x="897775" y="2248133"/>
            <a:ext cx="9443257" cy="4828032"/>
          </a:xfrm>
        </p:spPr>
        <p:txBody>
          <a:bodyPr/>
          <a:lstStyle/>
          <a:p>
            <a:pPr marL="0" indent="0">
              <a:buNone/>
            </a:pPr>
            <a:r>
              <a:rPr lang="en-US" dirty="0"/>
              <a:t>Agile uses an adaptive approach where there is no detailed planning and there is clarity on future tasks only in respect of what features need to be developed. </a:t>
            </a:r>
          </a:p>
          <a:p>
            <a:pPr marL="0" indent="0">
              <a:buNone/>
            </a:pPr>
            <a:r>
              <a:rPr lang="en-US" dirty="0"/>
              <a:t>There is feature driven development and the team adapts to the changing product requirements dynamically. </a:t>
            </a:r>
          </a:p>
          <a:p>
            <a:pPr marL="0" indent="0">
              <a:buNone/>
            </a:pPr>
            <a:r>
              <a:rPr lang="en-US" dirty="0"/>
              <a:t>The product is tested very frequently, through the release iterations, minimizing the risk of any major failures in future.</a:t>
            </a:r>
          </a:p>
          <a:p>
            <a:pPr marL="0" indent="0">
              <a:buNone/>
            </a:pPr>
            <a:r>
              <a:rPr lang="en-US" dirty="0"/>
              <a:t>Customer Interaction is the backbone of this </a:t>
            </a:r>
            <a:r>
              <a:rPr lang="en-US" b="1" dirty="0"/>
              <a:t>Agile methodology</a:t>
            </a:r>
            <a:r>
              <a:rPr lang="en-US" dirty="0"/>
              <a:t>, and open communication with minimum documentation are the typical features of Agile development environment.</a:t>
            </a:r>
          </a:p>
        </p:txBody>
      </p:sp>
    </p:spTree>
    <p:extLst>
      <p:ext uri="{BB962C8B-B14F-4D97-AF65-F5344CB8AC3E}">
        <p14:creationId xmlns:p14="http://schemas.microsoft.com/office/powerpoint/2010/main" val="62198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736" y="343925"/>
            <a:ext cx="12070080" cy="1507044"/>
          </a:xfrm>
        </p:spPr>
        <p:txBody>
          <a:bodyPr/>
          <a:lstStyle/>
          <a:p>
            <a:r>
              <a:rPr lang="en-US" dirty="0"/>
              <a:t>Advantages of Agile model</a:t>
            </a:r>
          </a:p>
        </p:txBody>
      </p:sp>
      <p:sp>
        <p:nvSpPr>
          <p:cNvPr id="3" name="Content Placeholder 2"/>
          <p:cNvSpPr>
            <a:spLocks noGrp="1"/>
          </p:cNvSpPr>
          <p:nvPr>
            <p:ph sz="half" idx="1"/>
          </p:nvPr>
        </p:nvSpPr>
        <p:spPr>
          <a:xfrm>
            <a:off x="1316736" y="2214881"/>
            <a:ext cx="12070080" cy="4828031"/>
          </a:xfrm>
        </p:spPr>
        <p:txBody>
          <a:bodyPr>
            <a:normAutofit fontScale="85000" lnSpcReduction="20000"/>
          </a:bodyPr>
          <a:lstStyle/>
          <a:p>
            <a:pPr>
              <a:buFont typeface="Wingdings" panose="05000000000000000000" pitchFamily="2" charset="2"/>
              <a:buChar char="Ø"/>
            </a:pPr>
            <a:r>
              <a:rPr lang="en-US" sz="2520" dirty="0"/>
              <a:t>Is a very realistic approach to software development.</a:t>
            </a:r>
          </a:p>
          <a:p>
            <a:pPr>
              <a:buFont typeface="Wingdings" panose="05000000000000000000" pitchFamily="2" charset="2"/>
              <a:buChar char="Ø"/>
            </a:pPr>
            <a:r>
              <a:rPr lang="en-US" sz="2520" dirty="0"/>
              <a:t>Promotes teamwork and cross training.</a:t>
            </a:r>
          </a:p>
          <a:p>
            <a:pPr>
              <a:buFont typeface="Wingdings" panose="05000000000000000000" pitchFamily="2" charset="2"/>
              <a:buChar char="Ø"/>
            </a:pPr>
            <a:r>
              <a:rPr lang="en-US" sz="2520" dirty="0"/>
              <a:t>Functionality can be developed rapidly and demonstrated.</a:t>
            </a:r>
          </a:p>
          <a:p>
            <a:pPr>
              <a:buFont typeface="Wingdings" panose="05000000000000000000" pitchFamily="2" charset="2"/>
              <a:buChar char="Ø"/>
            </a:pPr>
            <a:r>
              <a:rPr lang="en-US" sz="2520" dirty="0"/>
              <a:t>Resource requirements are minimum.</a:t>
            </a:r>
          </a:p>
          <a:p>
            <a:pPr>
              <a:buFont typeface="Wingdings" panose="05000000000000000000" pitchFamily="2" charset="2"/>
              <a:buChar char="Ø"/>
            </a:pPr>
            <a:r>
              <a:rPr lang="en-US" sz="2520" dirty="0"/>
              <a:t>Suitable for fixed or changing requirements</a:t>
            </a:r>
          </a:p>
          <a:p>
            <a:pPr>
              <a:buFont typeface="Wingdings" panose="05000000000000000000" pitchFamily="2" charset="2"/>
              <a:buChar char="Ø"/>
            </a:pPr>
            <a:r>
              <a:rPr lang="en-US" sz="2520" dirty="0"/>
              <a:t>Delivers early partial working solutions.</a:t>
            </a:r>
          </a:p>
          <a:p>
            <a:pPr>
              <a:buFont typeface="Wingdings" panose="05000000000000000000" pitchFamily="2" charset="2"/>
              <a:buChar char="Ø"/>
            </a:pPr>
            <a:r>
              <a:rPr lang="en-US" sz="2520" dirty="0"/>
              <a:t>Good model for environments that change steadily.</a:t>
            </a:r>
          </a:p>
          <a:p>
            <a:pPr>
              <a:buFont typeface="Wingdings" panose="05000000000000000000" pitchFamily="2" charset="2"/>
              <a:buChar char="Ø"/>
            </a:pPr>
            <a:r>
              <a:rPr lang="en-US" sz="2520" dirty="0"/>
              <a:t>Minimal rules, documentation easily employed.</a:t>
            </a:r>
          </a:p>
          <a:p>
            <a:pPr>
              <a:buFont typeface="Wingdings" panose="05000000000000000000" pitchFamily="2" charset="2"/>
              <a:buChar char="Ø"/>
            </a:pPr>
            <a:r>
              <a:rPr lang="en-US" sz="2520" dirty="0"/>
              <a:t>Enables concurrent development and delivery within an overall planned context.</a:t>
            </a:r>
          </a:p>
          <a:p>
            <a:pPr>
              <a:buFont typeface="Wingdings" panose="05000000000000000000" pitchFamily="2" charset="2"/>
              <a:buChar char="Ø"/>
            </a:pPr>
            <a:r>
              <a:rPr lang="en-US" sz="2520" dirty="0"/>
              <a:t>Little or no planning required.</a:t>
            </a:r>
          </a:p>
          <a:p>
            <a:pPr>
              <a:buFont typeface="Wingdings" panose="05000000000000000000" pitchFamily="2" charset="2"/>
              <a:buChar char="Ø"/>
            </a:pPr>
            <a:r>
              <a:rPr lang="en-US" sz="2520" dirty="0"/>
              <a:t>Easy to manage.</a:t>
            </a:r>
          </a:p>
          <a:p>
            <a:endParaRPr lang="en-US" dirty="0"/>
          </a:p>
        </p:txBody>
      </p:sp>
    </p:spTree>
    <p:extLst>
      <p:ext uri="{BB962C8B-B14F-4D97-AF65-F5344CB8AC3E}">
        <p14:creationId xmlns:p14="http://schemas.microsoft.com/office/powerpoint/2010/main" val="1522376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Framework </a:t>
            </a:r>
          </a:p>
        </p:txBody>
      </p:sp>
      <p:sp>
        <p:nvSpPr>
          <p:cNvPr id="3" name="Content Placeholder 2"/>
          <p:cNvSpPr>
            <a:spLocks noGrp="1"/>
          </p:cNvSpPr>
          <p:nvPr>
            <p:ph idx="1"/>
          </p:nvPr>
        </p:nvSpPr>
        <p:spPr/>
        <p:txBody>
          <a:bodyPr/>
          <a:lstStyle/>
          <a:p>
            <a:pPr marL="0" indent="0">
              <a:buNone/>
            </a:pPr>
            <a:r>
              <a:rPr lang="en-US" dirty="0"/>
              <a:t>An Agile framework is a specific approach to planning, managing, and executing work. </a:t>
            </a:r>
          </a:p>
          <a:p>
            <a:pPr marL="0" indent="0">
              <a:buNone/>
            </a:pPr>
            <a:r>
              <a:rPr lang="en-US" dirty="0"/>
              <a:t>Agile frameworks typically fall into two categories: Frameworks designed for teams, and frameworks designed to help organizations practice Agile at scale, across many teams.</a:t>
            </a:r>
          </a:p>
          <a:p>
            <a:endParaRPr lang="en-US" b="1" dirty="0"/>
          </a:p>
          <a:p>
            <a:r>
              <a:rPr lang="en-US" b="1" dirty="0"/>
              <a:t>Scrum: </a:t>
            </a:r>
            <a:r>
              <a:rPr lang="en-US" dirty="0"/>
              <a:t>Scrum breaks down big projects into small tasks that can be completed in short development cycles.</a:t>
            </a:r>
          </a:p>
          <a:p>
            <a:r>
              <a:rPr lang="en-US" b="1" dirty="0"/>
              <a:t>Crystal: </a:t>
            </a:r>
            <a:r>
              <a:rPr lang="en-US" dirty="0"/>
              <a:t>The Crystal framework is used for short-term projects involving teams located in the same workspace. There are no firm rules to follow with this approach.</a:t>
            </a:r>
          </a:p>
          <a:p>
            <a:r>
              <a:rPr lang="en-US" b="1" dirty="0"/>
              <a:t>Kanban: </a:t>
            </a:r>
            <a:r>
              <a:rPr lang="en-US" dirty="0"/>
              <a:t>Kanban is visual and incremental. Transparency into project statuses is key, so tasks are laid out on a board and categorized as to do, in progress, or done.</a:t>
            </a:r>
          </a:p>
        </p:txBody>
      </p:sp>
    </p:spTree>
    <p:extLst>
      <p:ext uri="{BB962C8B-B14F-4D97-AF65-F5344CB8AC3E}">
        <p14:creationId xmlns:p14="http://schemas.microsoft.com/office/powerpoint/2010/main" val="2469634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31" name="Rectangle 30">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01179"/>
            <a:ext cx="14630400"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33" name="Straight Connector 32">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34461041-8413-4023-ABA7-9E499B0AD9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401" cy="7601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2160">
              <a:solidFill>
                <a:prstClr val="white"/>
              </a:solidFill>
              <a:latin typeface="Calibri" panose="020F0502020204030204"/>
            </a:endParaRPr>
          </a:p>
        </p:txBody>
      </p:sp>
      <p:sp>
        <p:nvSpPr>
          <p:cNvPr id="37" name="Rectangle 36">
            <a:extLst>
              <a:ext uri="{FF2B5EF4-FFF2-40B4-BE49-F238E27FC236}">
                <a16:creationId xmlns:a16="http://schemas.microsoft.com/office/drawing/2014/main" id="{95635077-9890-4CC8-9792-28743EBFE0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39" name="Rectangle 38">
            <a:extLst>
              <a:ext uri="{FF2B5EF4-FFF2-40B4-BE49-F238E27FC236}">
                <a16:creationId xmlns:a16="http://schemas.microsoft.com/office/drawing/2014/main" id="{D841E764-4629-49E0-994A-6F92FEFB9B5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 y="7601179"/>
            <a:ext cx="14630382"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41" name="Straight Connector 40">
            <a:extLst>
              <a:ext uri="{FF2B5EF4-FFF2-40B4-BE49-F238E27FC236}">
                <a16:creationId xmlns:a16="http://schemas.microsoft.com/office/drawing/2014/main" id="{F05BCF04-4702-43D0-BE8F-DBF6C2F6513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303" y="6742524"/>
            <a:ext cx="126187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62940" y="5113067"/>
            <a:ext cx="13090888" cy="1549663"/>
          </a:xfrm>
        </p:spPr>
        <p:txBody>
          <a:bodyPr vert="horz" lIns="109728" tIns="54864" rIns="109728" bIns="54864" rtlCol="0" anchor="b">
            <a:normAutofit/>
          </a:bodyPr>
          <a:lstStyle/>
          <a:p>
            <a:r>
              <a:rPr lang="en-US" sz="7200" b="1" dirty="0">
                <a:solidFill>
                  <a:schemeClr val="tx1">
                    <a:lumMod val="85000"/>
                    <a:lumOff val="15000"/>
                  </a:schemeClr>
                </a:solidFill>
              </a:rPr>
              <a:t>Use Case 2011 : Facebook</a:t>
            </a:r>
          </a:p>
        </p:txBody>
      </p:sp>
      <p:pic>
        <p:nvPicPr>
          <p:cNvPr id="7" name="Content Placeholder 6" descr="A screenshot of a cell phone&#10;&#10;Description generated with very high confidence">
            <a:extLst>
              <a:ext uri="{FF2B5EF4-FFF2-40B4-BE49-F238E27FC236}">
                <a16:creationId xmlns:a16="http://schemas.microsoft.com/office/drawing/2014/main" id="{1D215DE0-1B88-45AE-9A7C-CED4D06C26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579" y="19004"/>
            <a:ext cx="13692881" cy="5628409"/>
          </a:xfrm>
        </p:spPr>
      </p:pic>
    </p:spTree>
    <p:extLst>
      <p:ext uri="{BB962C8B-B14F-4D97-AF65-F5344CB8AC3E}">
        <p14:creationId xmlns:p14="http://schemas.microsoft.com/office/powerpoint/2010/main" val="3044235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6">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41" name="Rectangle 28">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01179"/>
            <a:ext cx="14630400"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42" name="Straight Connector 30">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32">
            <a:extLst>
              <a:ext uri="{FF2B5EF4-FFF2-40B4-BE49-F238E27FC236}">
                <a16:creationId xmlns:a16="http://schemas.microsoft.com/office/drawing/2014/main" id="{34461041-8413-4023-ABA7-9E499B0AD9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401" cy="7601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2160">
              <a:solidFill>
                <a:prstClr val="white"/>
              </a:solidFill>
              <a:latin typeface="Calibri" panose="020F0502020204030204"/>
            </a:endParaRPr>
          </a:p>
        </p:txBody>
      </p:sp>
      <p:sp>
        <p:nvSpPr>
          <p:cNvPr id="44" name="Rectangle 34">
            <a:extLst>
              <a:ext uri="{FF2B5EF4-FFF2-40B4-BE49-F238E27FC236}">
                <a16:creationId xmlns:a16="http://schemas.microsoft.com/office/drawing/2014/main" id="{95635077-9890-4CC8-9792-28743EBFE0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45" name="Rectangle 36">
            <a:extLst>
              <a:ext uri="{FF2B5EF4-FFF2-40B4-BE49-F238E27FC236}">
                <a16:creationId xmlns:a16="http://schemas.microsoft.com/office/drawing/2014/main" id="{D841E764-4629-49E0-994A-6F92FEFB9B5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 y="7601179"/>
            <a:ext cx="14630382"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F05BCF04-4702-43D0-BE8F-DBF6C2F6513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303" y="6742524"/>
            <a:ext cx="126187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0799" y="5460275"/>
            <a:ext cx="13090888" cy="1269186"/>
          </a:xfrm>
        </p:spPr>
        <p:txBody>
          <a:bodyPr vert="horz" lIns="109728" tIns="54864" rIns="109728" bIns="54864" rtlCol="0" anchor="b">
            <a:normAutofit/>
          </a:bodyPr>
          <a:lstStyle/>
          <a:p>
            <a:r>
              <a:rPr lang="en-US" sz="6720" b="1" dirty="0">
                <a:solidFill>
                  <a:schemeClr val="tx1">
                    <a:lumMod val="85000"/>
                    <a:lumOff val="15000"/>
                  </a:schemeClr>
                </a:solidFill>
              </a:rPr>
              <a:t>The Dark Launching Technique</a:t>
            </a:r>
          </a:p>
        </p:txBody>
      </p:sp>
      <p:pic>
        <p:nvPicPr>
          <p:cNvPr id="6" name="Content Placeholder 5">
            <a:extLst>
              <a:ext uri="{FF2B5EF4-FFF2-40B4-BE49-F238E27FC236}">
                <a16:creationId xmlns:a16="http://schemas.microsoft.com/office/drawing/2014/main" id="{B56D6AFE-E3E6-4960-83AA-85E3C9A5AD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665" y="305030"/>
            <a:ext cx="12982746" cy="5249951"/>
          </a:xfrm>
        </p:spPr>
      </p:pic>
    </p:spTree>
    <p:extLst>
      <p:ext uri="{BB962C8B-B14F-4D97-AF65-F5344CB8AC3E}">
        <p14:creationId xmlns:p14="http://schemas.microsoft.com/office/powerpoint/2010/main" val="4147587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6">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41" name="Rectangle 28">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01179"/>
            <a:ext cx="14630400"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42" name="Straight Connector 30">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32">
            <a:extLst>
              <a:ext uri="{FF2B5EF4-FFF2-40B4-BE49-F238E27FC236}">
                <a16:creationId xmlns:a16="http://schemas.microsoft.com/office/drawing/2014/main" id="{34461041-8413-4023-ABA7-9E499B0AD9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401" cy="7601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2160">
              <a:solidFill>
                <a:prstClr val="white"/>
              </a:solidFill>
              <a:latin typeface="Calibri" panose="020F0502020204030204"/>
            </a:endParaRPr>
          </a:p>
        </p:txBody>
      </p:sp>
      <p:sp>
        <p:nvSpPr>
          <p:cNvPr id="44" name="Rectangle 34">
            <a:extLst>
              <a:ext uri="{FF2B5EF4-FFF2-40B4-BE49-F238E27FC236}">
                <a16:creationId xmlns:a16="http://schemas.microsoft.com/office/drawing/2014/main" id="{95635077-9890-4CC8-9792-28743EBFE0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45" name="Rectangle 36">
            <a:extLst>
              <a:ext uri="{FF2B5EF4-FFF2-40B4-BE49-F238E27FC236}">
                <a16:creationId xmlns:a16="http://schemas.microsoft.com/office/drawing/2014/main" id="{D841E764-4629-49E0-994A-6F92FEFB9B5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 y="7601179"/>
            <a:ext cx="14630382"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F05BCF04-4702-43D0-BE8F-DBF6C2F6513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303" y="6742524"/>
            <a:ext cx="126187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0799" y="5460275"/>
            <a:ext cx="13090888" cy="1269186"/>
          </a:xfrm>
        </p:spPr>
        <p:txBody>
          <a:bodyPr vert="horz" lIns="109728" tIns="54864" rIns="109728" bIns="54864" rtlCol="0" anchor="b">
            <a:normAutofit/>
          </a:bodyPr>
          <a:lstStyle/>
          <a:p>
            <a:r>
              <a:rPr lang="en-US" sz="6720" b="1" dirty="0">
                <a:solidFill>
                  <a:schemeClr val="tx1">
                    <a:lumMod val="85000"/>
                    <a:lumOff val="15000"/>
                  </a:schemeClr>
                </a:solidFill>
              </a:rPr>
              <a:t>The Dark Launching Technique</a:t>
            </a:r>
          </a:p>
        </p:txBody>
      </p:sp>
      <p:pic>
        <p:nvPicPr>
          <p:cNvPr id="7" name="Content Placeholder 6" descr="A screenshot of a cell phone&#10;&#10;Description generated with very high confidence">
            <a:extLst>
              <a:ext uri="{FF2B5EF4-FFF2-40B4-BE49-F238E27FC236}">
                <a16:creationId xmlns:a16="http://schemas.microsoft.com/office/drawing/2014/main" id="{92C6303C-9D74-450C-ABD5-E8528ACEB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817" y="192406"/>
            <a:ext cx="14150332" cy="5465444"/>
          </a:xfrm>
        </p:spPr>
      </p:pic>
    </p:spTree>
    <p:extLst>
      <p:ext uri="{BB962C8B-B14F-4D97-AF65-F5344CB8AC3E}">
        <p14:creationId xmlns:p14="http://schemas.microsoft.com/office/powerpoint/2010/main" val="138071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52" name="Rectangle 51">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01179"/>
            <a:ext cx="14630400"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54" name="Straight Connector 53">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34461041-8413-4023-ABA7-9E499B0AD9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401" cy="7601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2160">
              <a:solidFill>
                <a:prstClr val="white"/>
              </a:solidFill>
              <a:latin typeface="Calibri" panose="020F0502020204030204"/>
            </a:endParaRPr>
          </a:p>
        </p:txBody>
      </p:sp>
      <p:sp>
        <p:nvSpPr>
          <p:cNvPr id="58" name="Rectangle 57">
            <a:extLst>
              <a:ext uri="{FF2B5EF4-FFF2-40B4-BE49-F238E27FC236}">
                <a16:creationId xmlns:a16="http://schemas.microsoft.com/office/drawing/2014/main" id="{95635077-9890-4CC8-9792-28743EBFE0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60" name="Rectangle 59">
            <a:extLst>
              <a:ext uri="{FF2B5EF4-FFF2-40B4-BE49-F238E27FC236}">
                <a16:creationId xmlns:a16="http://schemas.microsoft.com/office/drawing/2014/main" id="{D841E764-4629-49E0-994A-6F92FEFB9B5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 y="7601179"/>
            <a:ext cx="14630382"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62" name="Straight Connector 61">
            <a:extLst>
              <a:ext uri="{FF2B5EF4-FFF2-40B4-BE49-F238E27FC236}">
                <a16:creationId xmlns:a16="http://schemas.microsoft.com/office/drawing/2014/main" id="{F05BCF04-4702-43D0-BE8F-DBF6C2F6513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303" y="6742524"/>
            <a:ext cx="126187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0799" y="5460275"/>
            <a:ext cx="13090888" cy="1269186"/>
          </a:xfrm>
        </p:spPr>
        <p:txBody>
          <a:bodyPr vert="horz" lIns="109728" tIns="54864" rIns="109728" bIns="54864" rtlCol="0" anchor="b">
            <a:normAutofit/>
          </a:bodyPr>
          <a:lstStyle/>
          <a:p>
            <a:r>
              <a:rPr lang="en-US" sz="6720" b="1" dirty="0">
                <a:solidFill>
                  <a:schemeClr val="tx1">
                    <a:lumMod val="85000"/>
                    <a:lumOff val="15000"/>
                  </a:schemeClr>
                </a:solidFill>
              </a:rPr>
              <a:t>What is DevOps ?</a:t>
            </a:r>
          </a:p>
        </p:txBody>
      </p:sp>
      <p:pic>
        <p:nvPicPr>
          <p:cNvPr id="7" name="Content Placeholder 6" descr="A screenshot of a cell phone&#10;&#10;Description generated with very high confidence">
            <a:extLst>
              <a:ext uri="{FF2B5EF4-FFF2-40B4-BE49-F238E27FC236}">
                <a16:creationId xmlns:a16="http://schemas.microsoft.com/office/drawing/2014/main" id="{20A3B0E6-4EC3-450F-9008-DD892861E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546" y="260713"/>
            <a:ext cx="13800084" cy="5199562"/>
          </a:xfrm>
        </p:spPr>
      </p:pic>
    </p:spTree>
    <p:extLst>
      <p:ext uri="{BB962C8B-B14F-4D97-AF65-F5344CB8AC3E}">
        <p14:creationId xmlns:p14="http://schemas.microsoft.com/office/powerpoint/2010/main" val="2310074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D829E218-74FB-4455-98BE-F2C5BA8978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69" name="Rectangle 68">
            <a:extLst>
              <a:ext uri="{FF2B5EF4-FFF2-40B4-BE49-F238E27FC236}">
                <a16:creationId xmlns:a16="http://schemas.microsoft.com/office/drawing/2014/main" id="{7E8D75FD-D4F9-4D11-B70D-82EFCB4CF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01179"/>
            <a:ext cx="14630400"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71" name="Straight Connector 70">
            <a:extLst>
              <a:ext uri="{FF2B5EF4-FFF2-40B4-BE49-F238E27FC236}">
                <a16:creationId xmlns:a16="http://schemas.microsoft.com/office/drawing/2014/main" id="{1F5DC8C3-BA5F-4EED-BB9A-A14272BD82A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548B4202-DCD5-4F8C-B481-743A989A9DF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401" cy="7601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2160">
              <a:solidFill>
                <a:prstClr val="white"/>
              </a:solidFill>
              <a:latin typeface="Calibri" panose="020F0502020204030204"/>
            </a:endParaRPr>
          </a:p>
        </p:txBody>
      </p:sp>
      <p:sp>
        <p:nvSpPr>
          <p:cNvPr id="75" name="Rectangle 74">
            <a:extLst>
              <a:ext uri="{FF2B5EF4-FFF2-40B4-BE49-F238E27FC236}">
                <a16:creationId xmlns:a16="http://schemas.microsoft.com/office/drawing/2014/main" id="{8EE702CF-91CE-4661-ACBF-3C8160D1B4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sp>
        <p:nvSpPr>
          <p:cNvPr id="77" name="Rectangle 76">
            <a:extLst>
              <a:ext uri="{FF2B5EF4-FFF2-40B4-BE49-F238E27FC236}">
                <a16:creationId xmlns:a16="http://schemas.microsoft.com/office/drawing/2014/main" id="{7CFB8C0F-4E01-4C10-A861-0C16EB92D2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 y="7601179"/>
            <a:ext cx="14630382"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defRPr/>
            </a:pPr>
            <a:endParaRPr lang="en-US" sz="2160">
              <a:solidFill>
                <a:prstClr val="white"/>
              </a:solidFill>
              <a:latin typeface="Calibri" panose="020F0502020204030204"/>
            </a:endParaRPr>
          </a:p>
        </p:txBody>
      </p:sp>
      <p:cxnSp>
        <p:nvCxnSpPr>
          <p:cNvPr id="79" name="Straight Connector 78">
            <a:extLst>
              <a:ext uri="{FF2B5EF4-FFF2-40B4-BE49-F238E27FC236}">
                <a16:creationId xmlns:a16="http://schemas.microsoft.com/office/drawing/2014/main" id="{F7F57F6B-E621-4E40-A34D-2FE12902AA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303" y="6742524"/>
            <a:ext cx="126187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0799" y="5460275"/>
            <a:ext cx="13090888" cy="1269186"/>
          </a:xfrm>
        </p:spPr>
        <p:txBody>
          <a:bodyPr vert="horz" lIns="109728" tIns="54864" rIns="109728" bIns="54864" rtlCol="0" anchor="b">
            <a:normAutofit/>
          </a:bodyPr>
          <a:lstStyle/>
          <a:p>
            <a:r>
              <a:rPr lang="en-US" sz="7200" b="1" dirty="0">
                <a:solidFill>
                  <a:schemeClr val="tx1">
                    <a:lumMod val="85000"/>
                    <a:lumOff val="15000"/>
                  </a:schemeClr>
                </a:solidFill>
              </a:rPr>
              <a:t>DevOps Tools</a:t>
            </a:r>
          </a:p>
        </p:txBody>
      </p:sp>
      <p:pic>
        <p:nvPicPr>
          <p:cNvPr id="6" name="Content Placeholder 5" descr="A close up of a map&#10;&#10;Description generated with high confidence">
            <a:extLst>
              <a:ext uri="{FF2B5EF4-FFF2-40B4-BE49-F238E27FC236}">
                <a16:creationId xmlns:a16="http://schemas.microsoft.com/office/drawing/2014/main" id="{EFCEAEFC-FADF-40BF-B1DE-339A5D53DB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588" y="197146"/>
            <a:ext cx="14085212" cy="5263129"/>
          </a:xfrm>
        </p:spPr>
      </p:pic>
    </p:spTree>
    <p:extLst>
      <p:ext uri="{BB962C8B-B14F-4D97-AF65-F5344CB8AC3E}">
        <p14:creationId xmlns:p14="http://schemas.microsoft.com/office/powerpoint/2010/main" val="1796372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22998"/>
            <a:ext cx="5991225"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The History of DevOps</a:t>
            </a:r>
            <a:endParaRPr lang="en-US" sz="4650" dirty="0"/>
          </a:p>
        </p:txBody>
      </p:sp>
      <p:sp>
        <p:nvSpPr>
          <p:cNvPr id="4" name="Text 1"/>
          <p:cNvSpPr/>
          <p:nvPr/>
        </p:nvSpPr>
        <p:spPr>
          <a:xfrm>
            <a:off x="793790" y="2207419"/>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The evolution of DevOps represents one of the most significant paradigm shifts in software development and IT operations over the past two decades. This transformative approach has fundamentally changed how organizations build, deploy, and maintain software systems.</a:t>
            </a:r>
            <a:endParaRPr lang="en-US" sz="1750" dirty="0"/>
          </a:p>
        </p:txBody>
      </p:sp>
      <p:sp>
        <p:nvSpPr>
          <p:cNvPr id="5" name="Text 2"/>
          <p:cNvSpPr/>
          <p:nvPr/>
        </p:nvSpPr>
        <p:spPr>
          <a:xfrm>
            <a:off x="793790" y="4277082"/>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From its humble beginnings as a grassroots movement to its current status as an essential practice in modern technology organizations, DevOps has revolutionized the speed, quality, and reliability of software delivery. Throughout this presentation, we'll trace the fascinating journey of DevOps and explore how it has reshaped the technology landscape.</a:t>
            </a:r>
            <a:endParaRPr lang="en-US" sz="1750" dirty="0"/>
          </a:p>
        </p:txBody>
      </p:sp>
      <p:sp>
        <p:nvSpPr>
          <p:cNvPr id="6" name="Shape 3"/>
          <p:cNvSpPr/>
          <p:nvPr/>
        </p:nvSpPr>
        <p:spPr>
          <a:xfrm>
            <a:off x="793790" y="6726555"/>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801410" y="6734175"/>
            <a:ext cx="347663" cy="347663"/>
          </a:xfrm>
          <a:prstGeom prst="rect">
            <a:avLst/>
          </a:prstGeom>
        </p:spPr>
      </p:pic>
      <p:sp>
        <p:nvSpPr>
          <p:cNvPr id="8" name="Text 4"/>
          <p:cNvSpPr/>
          <p:nvPr/>
        </p:nvSpPr>
        <p:spPr>
          <a:xfrm>
            <a:off x="1270040" y="6709648"/>
            <a:ext cx="2110621" cy="396835"/>
          </a:xfrm>
          <a:prstGeom prst="rect">
            <a:avLst/>
          </a:prstGeom>
          <a:noFill/>
          <a:ln/>
        </p:spPr>
        <p:txBody>
          <a:bodyPr wrap="none" lIns="0" tIns="0" rIns="0" bIns="0" rtlCol="0" anchor="t"/>
          <a:lstStyle/>
          <a:p>
            <a:pPr marL="0" indent="0" algn="l">
              <a:lnSpc>
                <a:spcPts val="3100"/>
              </a:lnSpc>
              <a:buNone/>
            </a:pPr>
            <a:r>
              <a:rPr lang="en-US" sz="2200" b="1" dirty="0">
                <a:solidFill>
                  <a:srgbClr val="383838"/>
                </a:solidFill>
                <a:latin typeface="DM Sans Bold" pitchFamily="34" charset="0"/>
                <a:ea typeface="DM Sans Bold" pitchFamily="34" charset="-122"/>
                <a:cs typeface="DM Sans Bold" pitchFamily="34" charset="-120"/>
              </a:rPr>
              <a:t>by Mahendra js</a:t>
            </a:r>
            <a:endParaRPr lang="en-US" sz="2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92875"/>
            <a:ext cx="5954197"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The Pre-DevOps Era</a:t>
            </a:r>
            <a:endParaRPr lang="en-US" sz="4650" dirty="0"/>
          </a:p>
        </p:txBody>
      </p:sp>
      <p:sp>
        <p:nvSpPr>
          <p:cNvPr id="3" name="Shape 1"/>
          <p:cNvSpPr/>
          <p:nvPr/>
        </p:nvSpPr>
        <p:spPr>
          <a:xfrm>
            <a:off x="793790" y="2290763"/>
            <a:ext cx="4196358" cy="3865007"/>
          </a:xfrm>
          <a:prstGeom prst="roundRect">
            <a:avLst>
              <a:gd name="adj" fmla="val 880"/>
            </a:avLst>
          </a:prstGeom>
          <a:solidFill>
            <a:srgbClr val="F2EEEE"/>
          </a:solidFill>
          <a:ln/>
        </p:spPr>
        <p:txBody>
          <a:bodyPr/>
          <a:lstStyle/>
          <a:p>
            <a:endParaRPr lang="en-US"/>
          </a:p>
        </p:txBody>
      </p:sp>
      <p:sp>
        <p:nvSpPr>
          <p:cNvPr id="4" name="Text 2"/>
          <p:cNvSpPr/>
          <p:nvPr/>
        </p:nvSpPr>
        <p:spPr>
          <a:xfrm>
            <a:off x="1020604" y="251757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Siloed Teams</a:t>
            </a:r>
            <a:endParaRPr lang="en-US" sz="2300" dirty="0"/>
          </a:p>
        </p:txBody>
      </p:sp>
      <p:sp>
        <p:nvSpPr>
          <p:cNvPr id="5" name="Text 3"/>
          <p:cNvSpPr/>
          <p:nvPr/>
        </p:nvSpPr>
        <p:spPr>
          <a:xfrm>
            <a:off x="1020604" y="3025735"/>
            <a:ext cx="3742730" cy="290322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Development created code with limited understanding of operational constraints. Operations managed production environments with minimal input from developers. These walls between teams created significant friction and inefficiency.</a:t>
            </a:r>
            <a:endParaRPr lang="en-US" sz="1750" dirty="0"/>
          </a:p>
        </p:txBody>
      </p:sp>
      <p:sp>
        <p:nvSpPr>
          <p:cNvPr id="6" name="Shape 4"/>
          <p:cNvSpPr/>
          <p:nvPr/>
        </p:nvSpPr>
        <p:spPr>
          <a:xfrm>
            <a:off x="5216962" y="2290763"/>
            <a:ext cx="4196358" cy="3865007"/>
          </a:xfrm>
          <a:prstGeom prst="roundRect">
            <a:avLst>
              <a:gd name="adj" fmla="val 880"/>
            </a:avLst>
          </a:prstGeom>
          <a:solidFill>
            <a:srgbClr val="F2EEEE"/>
          </a:solidFill>
          <a:ln/>
        </p:spPr>
        <p:txBody>
          <a:bodyPr/>
          <a:lstStyle/>
          <a:p>
            <a:endParaRPr lang="en-US"/>
          </a:p>
        </p:txBody>
      </p:sp>
      <p:sp>
        <p:nvSpPr>
          <p:cNvPr id="7" name="Text 5"/>
          <p:cNvSpPr/>
          <p:nvPr/>
        </p:nvSpPr>
        <p:spPr>
          <a:xfrm>
            <a:off x="5443776" y="2517577"/>
            <a:ext cx="3034308"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Waterfall Methodology</a:t>
            </a:r>
            <a:endParaRPr lang="en-US" sz="2300" dirty="0"/>
          </a:p>
        </p:txBody>
      </p:sp>
      <p:sp>
        <p:nvSpPr>
          <p:cNvPr id="8" name="Text 6"/>
          <p:cNvSpPr/>
          <p:nvPr/>
        </p:nvSpPr>
        <p:spPr>
          <a:xfrm>
            <a:off x="5443776" y="3025735"/>
            <a:ext cx="3742730" cy="254031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Software development followed rigid sequential phases, with long cycles from conception to deployment. Requirements were specified upfront, with little flexibility for adaptation during development.</a:t>
            </a:r>
            <a:endParaRPr lang="en-US" sz="1750" dirty="0"/>
          </a:p>
        </p:txBody>
      </p:sp>
      <p:sp>
        <p:nvSpPr>
          <p:cNvPr id="9" name="Shape 7"/>
          <p:cNvSpPr/>
          <p:nvPr/>
        </p:nvSpPr>
        <p:spPr>
          <a:xfrm>
            <a:off x="9640133" y="2290763"/>
            <a:ext cx="4196358" cy="3865007"/>
          </a:xfrm>
          <a:prstGeom prst="roundRect">
            <a:avLst>
              <a:gd name="adj" fmla="val 880"/>
            </a:avLst>
          </a:prstGeom>
          <a:solidFill>
            <a:srgbClr val="F2EEEE"/>
          </a:solidFill>
          <a:ln/>
        </p:spPr>
        <p:txBody>
          <a:bodyPr/>
          <a:lstStyle/>
          <a:p>
            <a:endParaRPr lang="en-US"/>
          </a:p>
        </p:txBody>
      </p:sp>
      <p:sp>
        <p:nvSpPr>
          <p:cNvPr id="10" name="Text 8"/>
          <p:cNvSpPr/>
          <p:nvPr/>
        </p:nvSpPr>
        <p:spPr>
          <a:xfrm>
            <a:off x="9866948" y="251757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Manual Processes</a:t>
            </a:r>
            <a:endParaRPr lang="en-US" sz="2300" dirty="0"/>
          </a:p>
        </p:txBody>
      </p:sp>
      <p:sp>
        <p:nvSpPr>
          <p:cNvPr id="11" name="Text 9"/>
          <p:cNvSpPr/>
          <p:nvPr/>
        </p:nvSpPr>
        <p:spPr>
          <a:xfrm>
            <a:off x="9866948" y="3025735"/>
            <a:ext cx="3742730" cy="290322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Deployments required extensive manual work with error-prone handoffs between teams. Release cycles could take months, with extensive downtime and high failure rates. Testing was often insufficient and conducted late in the process.</a:t>
            </a:r>
            <a:endParaRPr lang="en-US" sz="1750" dirty="0"/>
          </a:p>
        </p:txBody>
      </p:sp>
      <p:sp>
        <p:nvSpPr>
          <p:cNvPr id="12" name="Text 10"/>
          <p:cNvSpPr/>
          <p:nvPr/>
        </p:nvSpPr>
        <p:spPr>
          <a:xfrm>
            <a:off x="793790" y="641092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This fragmented approach created significant business challenges, including slow time-to-market, quality issues, and frustrated teams spending excessive time on repetitive tasks rather than innovation.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6736" y="910742"/>
            <a:ext cx="12070080" cy="4436003"/>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7200" b="1" spc="0" dirty="0">
                <a:ln/>
                <a:solidFill>
                  <a:schemeClr val="tx1"/>
                </a:solidFill>
              </a:rPr>
              <a:t>What is DevOps</a:t>
            </a:r>
            <a:endParaRPr lang="en-US" sz="4320" b="1" u="sng" spc="0" dirty="0">
              <a:ln/>
              <a:solidFill>
                <a:schemeClr val="tx1"/>
              </a:solidFill>
            </a:endParaRPr>
          </a:p>
        </p:txBody>
      </p:sp>
      <p:cxnSp>
        <p:nvCxnSpPr>
          <p:cNvPr id="7" name="Straight Connector 6"/>
          <p:cNvCxnSpPr>
            <a:cxnSpLocks/>
          </p:cNvCxnSpPr>
          <p:nvPr/>
        </p:nvCxnSpPr>
        <p:spPr>
          <a:xfrm>
            <a:off x="1403325" y="3582955"/>
            <a:ext cx="11823751"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descr="A close up of a sign&#10;&#10;Description generated with high confidence">
            <a:extLst>
              <a:ext uri="{FF2B5EF4-FFF2-40B4-BE49-F238E27FC236}">
                <a16:creationId xmlns:a16="http://schemas.microsoft.com/office/drawing/2014/main" id="{B59D633A-9C30-4221-B51B-D5CE65CDB49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76240" y="164679"/>
            <a:ext cx="6250525" cy="3216719"/>
          </a:xfrm>
          <a:prstGeom prst="rect">
            <a:avLst/>
          </a:prstGeom>
        </p:spPr>
      </p:pic>
    </p:spTree>
    <p:extLst>
      <p:ext uri="{BB962C8B-B14F-4D97-AF65-F5344CB8AC3E}">
        <p14:creationId xmlns:p14="http://schemas.microsoft.com/office/powerpoint/2010/main" val="1453592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2004"/>
            <a:ext cx="6951821" cy="595432"/>
          </a:xfrm>
          <a:prstGeom prst="rect">
            <a:avLst/>
          </a:prstGeom>
          <a:noFill/>
          <a:ln/>
        </p:spPr>
        <p:txBody>
          <a:bodyPr wrap="none" lIns="0" tIns="0" rIns="0" bIns="0" rtlCol="0" anchor="t"/>
          <a:lstStyle/>
          <a:p>
            <a:pPr marL="0" indent="0" algn="l">
              <a:lnSpc>
                <a:spcPts val="4650"/>
              </a:lnSpc>
              <a:buNone/>
            </a:pPr>
            <a:r>
              <a:rPr lang="en-US" sz="3750" dirty="0">
                <a:solidFill>
                  <a:srgbClr val="020202"/>
                </a:solidFill>
                <a:latin typeface="PT Serif" pitchFamily="34" charset="0"/>
                <a:ea typeface="PT Serif" pitchFamily="34" charset="-122"/>
                <a:cs typeface="PT Serif" pitchFamily="34" charset="-120"/>
              </a:rPr>
              <a:t>The Birth of DevOps (2007-2009)</a:t>
            </a:r>
            <a:endParaRPr lang="en-US" sz="3750" dirty="0"/>
          </a:p>
        </p:txBody>
      </p:sp>
      <p:sp>
        <p:nvSpPr>
          <p:cNvPr id="4" name="Shape 1"/>
          <p:cNvSpPr/>
          <p:nvPr/>
        </p:nvSpPr>
        <p:spPr>
          <a:xfrm>
            <a:off x="997863" y="1659612"/>
            <a:ext cx="22860" cy="4702969"/>
          </a:xfrm>
          <a:prstGeom prst="roundRect">
            <a:avLst>
              <a:gd name="adj" fmla="val 119070"/>
            </a:avLst>
          </a:prstGeom>
          <a:solidFill>
            <a:srgbClr val="D8D4D4"/>
          </a:solidFill>
          <a:ln/>
        </p:spPr>
        <p:txBody>
          <a:bodyPr/>
          <a:lstStyle/>
          <a:p>
            <a:endParaRPr lang="en-US"/>
          </a:p>
        </p:txBody>
      </p:sp>
      <p:sp>
        <p:nvSpPr>
          <p:cNvPr id="5" name="Shape 2"/>
          <p:cNvSpPr/>
          <p:nvPr/>
        </p:nvSpPr>
        <p:spPr>
          <a:xfrm>
            <a:off x="1179135" y="2056328"/>
            <a:ext cx="544354" cy="22860"/>
          </a:xfrm>
          <a:prstGeom prst="roundRect">
            <a:avLst>
              <a:gd name="adj" fmla="val 119070"/>
            </a:avLst>
          </a:prstGeom>
          <a:solidFill>
            <a:srgbClr val="D8D4D4"/>
          </a:solidFill>
          <a:ln/>
        </p:spPr>
        <p:txBody>
          <a:bodyPr/>
          <a:lstStyle/>
          <a:p>
            <a:endParaRPr lang="en-US"/>
          </a:p>
        </p:txBody>
      </p:sp>
      <p:sp>
        <p:nvSpPr>
          <p:cNvPr id="6" name="Shape 3"/>
          <p:cNvSpPr/>
          <p:nvPr/>
        </p:nvSpPr>
        <p:spPr>
          <a:xfrm>
            <a:off x="793730" y="1863685"/>
            <a:ext cx="408265" cy="408265"/>
          </a:xfrm>
          <a:prstGeom prst="roundRect">
            <a:avLst>
              <a:gd name="adj" fmla="val 6667"/>
            </a:avLst>
          </a:prstGeom>
          <a:solidFill>
            <a:srgbClr val="F2EEEE"/>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854928" y="1889165"/>
            <a:ext cx="285750" cy="357188"/>
          </a:xfrm>
          <a:prstGeom prst="rect">
            <a:avLst/>
          </a:prstGeom>
        </p:spPr>
      </p:pic>
      <p:sp>
        <p:nvSpPr>
          <p:cNvPr id="8" name="Text 4"/>
          <p:cNvSpPr/>
          <p:nvPr/>
        </p:nvSpPr>
        <p:spPr>
          <a:xfrm>
            <a:off x="1905238" y="1841063"/>
            <a:ext cx="2618661" cy="297656"/>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2007: The Term Emerges</a:t>
            </a:r>
            <a:endParaRPr lang="en-US" sz="1850" dirty="0"/>
          </a:p>
        </p:txBody>
      </p:sp>
      <p:sp>
        <p:nvSpPr>
          <p:cNvPr id="9" name="Text 5"/>
          <p:cNvSpPr/>
          <p:nvPr/>
        </p:nvSpPr>
        <p:spPr>
          <a:xfrm>
            <a:off x="1905238" y="2247543"/>
            <a:ext cx="6444972" cy="870823"/>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Patrick Debois experiences frustration with the divide between development and operations while working on a government project in Belgium, sparking ideas about integration.</a:t>
            </a:r>
            <a:endParaRPr lang="en-US" sz="1400" dirty="0"/>
          </a:p>
        </p:txBody>
      </p:sp>
      <p:sp>
        <p:nvSpPr>
          <p:cNvPr id="10" name="Shape 6"/>
          <p:cNvSpPr/>
          <p:nvPr/>
        </p:nvSpPr>
        <p:spPr>
          <a:xfrm>
            <a:off x="1179135" y="3877985"/>
            <a:ext cx="544354" cy="22860"/>
          </a:xfrm>
          <a:prstGeom prst="roundRect">
            <a:avLst>
              <a:gd name="adj" fmla="val 119070"/>
            </a:avLst>
          </a:prstGeom>
          <a:solidFill>
            <a:srgbClr val="D8D4D4"/>
          </a:solidFill>
          <a:ln/>
        </p:spPr>
        <p:txBody>
          <a:bodyPr/>
          <a:lstStyle/>
          <a:p>
            <a:endParaRPr lang="en-US"/>
          </a:p>
        </p:txBody>
      </p:sp>
      <p:sp>
        <p:nvSpPr>
          <p:cNvPr id="11" name="Shape 7"/>
          <p:cNvSpPr/>
          <p:nvPr/>
        </p:nvSpPr>
        <p:spPr>
          <a:xfrm>
            <a:off x="793730" y="3685342"/>
            <a:ext cx="408265" cy="408265"/>
          </a:xfrm>
          <a:prstGeom prst="roundRect">
            <a:avLst>
              <a:gd name="adj" fmla="val 6667"/>
            </a:avLst>
          </a:prstGeom>
          <a:solidFill>
            <a:srgbClr val="F2EEEE"/>
          </a:solidFill>
          <a:ln/>
        </p:spPr>
        <p:txBody>
          <a:bodyPr/>
          <a:lstStyle/>
          <a:p>
            <a:endParaRPr lang="en-US"/>
          </a:p>
        </p:txBody>
      </p:sp>
      <p:pic>
        <p:nvPicPr>
          <p:cNvPr id="12" name="Image 2" descr="preencoded.png"/>
          <p:cNvPicPr>
            <a:picLocks noChangeAspect="1"/>
          </p:cNvPicPr>
          <p:nvPr/>
        </p:nvPicPr>
        <p:blipFill>
          <a:blip r:embed="rId5"/>
          <a:stretch>
            <a:fillRect/>
          </a:stretch>
        </p:blipFill>
        <p:spPr>
          <a:xfrm>
            <a:off x="854928" y="3710821"/>
            <a:ext cx="285750" cy="357188"/>
          </a:xfrm>
          <a:prstGeom prst="rect">
            <a:avLst/>
          </a:prstGeom>
        </p:spPr>
      </p:pic>
      <p:sp>
        <p:nvSpPr>
          <p:cNvPr id="13" name="Text 8"/>
          <p:cNvSpPr/>
          <p:nvPr/>
        </p:nvSpPr>
        <p:spPr>
          <a:xfrm>
            <a:off x="1905238" y="3662720"/>
            <a:ext cx="2746534" cy="297656"/>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2009: Velocity Conference</a:t>
            </a:r>
            <a:endParaRPr lang="en-US" sz="1850" dirty="0"/>
          </a:p>
        </p:txBody>
      </p:sp>
      <p:sp>
        <p:nvSpPr>
          <p:cNvPr id="14" name="Text 9"/>
          <p:cNvSpPr/>
          <p:nvPr/>
        </p:nvSpPr>
        <p:spPr>
          <a:xfrm>
            <a:off x="1905238" y="4069199"/>
            <a:ext cx="6444972" cy="580549"/>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John Allspaw and Paul Hammond deliver their groundbreaking "10+ Deploys Per Day" presentation, demonstrating how Flickr bridged dev and ops teams.</a:t>
            </a:r>
            <a:endParaRPr lang="en-US" sz="1400" dirty="0"/>
          </a:p>
        </p:txBody>
      </p:sp>
      <p:sp>
        <p:nvSpPr>
          <p:cNvPr id="15" name="Shape 10"/>
          <p:cNvSpPr/>
          <p:nvPr/>
        </p:nvSpPr>
        <p:spPr>
          <a:xfrm>
            <a:off x="1179135" y="5409367"/>
            <a:ext cx="544354" cy="22860"/>
          </a:xfrm>
          <a:prstGeom prst="roundRect">
            <a:avLst>
              <a:gd name="adj" fmla="val 119070"/>
            </a:avLst>
          </a:prstGeom>
          <a:solidFill>
            <a:srgbClr val="D8D4D4"/>
          </a:solidFill>
          <a:ln/>
        </p:spPr>
        <p:txBody>
          <a:bodyPr/>
          <a:lstStyle/>
          <a:p>
            <a:endParaRPr lang="en-US"/>
          </a:p>
        </p:txBody>
      </p:sp>
      <p:sp>
        <p:nvSpPr>
          <p:cNvPr id="16" name="Shape 11"/>
          <p:cNvSpPr/>
          <p:nvPr/>
        </p:nvSpPr>
        <p:spPr>
          <a:xfrm>
            <a:off x="793730" y="5216723"/>
            <a:ext cx="408265" cy="408265"/>
          </a:xfrm>
          <a:prstGeom prst="roundRect">
            <a:avLst>
              <a:gd name="adj" fmla="val 6667"/>
            </a:avLst>
          </a:prstGeom>
          <a:solidFill>
            <a:srgbClr val="F2EEEE"/>
          </a:solidFill>
          <a:ln/>
        </p:spPr>
        <p:txBody>
          <a:bodyPr/>
          <a:lstStyle/>
          <a:p>
            <a:endParaRPr lang="en-US"/>
          </a:p>
        </p:txBody>
      </p:sp>
      <p:pic>
        <p:nvPicPr>
          <p:cNvPr id="17" name="Image 3" descr="preencoded.png"/>
          <p:cNvPicPr>
            <a:picLocks noChangeAspect="1"/>
          </p:cNvPicPr>
          <p:nvPr/>
        </p:nvPicPr>
        <p:blipFill>
          <a:blip r:embed="rId6"/>
          <a:stretch>
            <a:fillRect/>
          </a:stretch>
        </p:blipFill>
        <p:spPr>
          <a:xfrm>
            <a:off x="854928" y="5242203"/>
            <a:ext cx="285750" cy="357188"/>
          </a:xfrm>
          <a:prstGeom prst="rect">
            <a:avLst/>
          </a:prstGeom>
        </p:spPr>
      </p:pic>
      <p:sp>
        <p:nvSpPr>
          <p:cNvPr id="18" name="Text 12"/>
          <p:cNvSpPr/>
          <p:nvPr/>
        </p:nvSpPr>
        <p:spPr>
          <a:xfrm>
            <a:off x="1905238" y="5194102"/>
            <a:ext cx="2516505" cy="297656"/>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2009: First DevOpsDays</a:t>
            </a:r>
            <a:endParaRPr lang="en-US" sz="1850" dirty="0"/>
          </a:p>
        </p:txBody>
      </p:sp>
      <p:sp>
        <p:nvSpPr>
          <p:cNvPr id="19" name="Text 13"/>
          <p:cNvSpPr/>
          <p:nvPr/>
        </p:nvSpPr>
        <p:spPr>
          <a:xfrm>
            <a:off x="1905238" y="5600581"/>
            <a:ext cx="6444972" cy="580549"/>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Patrick Debois organizes the first DevOpsDays conference in Ghent, Belgium, officially launching the DevOps movement as a community-driven initiative.</a:t>
            </a:r>
            <a:endParaRPr lang="en-US" sz="1400" dirty="0"/>
          </a:p>
        </p:txBody>
      </p:sp>
      <p:sp>
        <p:nvSpPr>
          <p:cNvPr id="20" name="Text 14"/>
          <p:cNvSpPr/>
          <p:nvPr/>
        </p:nvSpPr>
        <p:spPr>
          <a:xfrm>
            <a:off x="793790" y="6566654"/>
            <a:ext cx="7556421" cy="870823"/>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These pivotal moments marked the beginning of a movement that would fundamentally transform how software teams operate. The seeds planted during this period would grow into practices adopted by organizations worldwide.</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81369"/>
          </a:xfrm>
          <a:prstGeom prst="rect">
            <a:avLst/>
          </a:prstGeom>
        </p:spPr>
      </p:pic>
      <p:sp>
        <p:nvSpPr>
          <p:cNvPr id="3" name="Text 0"/>
          <p:cNvSpPr/>
          <p:nvPr/>
        </p:nvSpPr>
        <p:spPr>
          <a:xfrm>
            <a:off x="784384" y="2997637"/>
            <a:ext cx="7982188" cy="625078"/>
          </a:xfrm>
          <a:prstGeom prst="rect">
            <a:avLst/>
          </a:prstGeom>
          <a:noFill/>
          <a:ln/>
        </p:spPr>
        <p:txBody>
          <a:bodyPr wrap="none" lIns="0" tIns="0" rIns="0" bIns="0" rtlCol="0" anchor="t"/>
          <a:lstStyle/>
          <a:p>
            <a:pPr marL="0" indent="0" algn="l">
              <a:lnSpc>
                <a:spcPts val="4900"/>
              </a:lnSpc>
              <a:buNone/>
            </a:pPr>
            <a:r>
              <a:rPr lang="en-US" sz="3900" dirty="0">
                <a:solidFill>
                  <a:srgbClr val="020202"/>
                </a:solidFill>
                <a:latin typeface="PT Serif" pitchFamily="34" charset="0"/>
                <a:ea typeface="PT Serif" pitchFamily="34" charset="-122"/>
                <a:cs typeface="PT Serif" pitchFamily="34" charset="-120"/>
              </a:rPr>
              <a:t>Early DevOps Adoption (2010-2012)</a:t>
            </a:r>
            <a:endParaRPr lang="en-US" sz="3900" dirty="0"/>
          </a:p>
        </p:txBody>
      </p:sp>
      <p:pic>
        <p:nvPicPr>
          <p:cNvPr id="4" name="Image 1" descr="preencoded.png"/>
          <p:cNvPicPr>
            <a:picLocks noChangeAspect="1"/>
          </p:cNvPicPr>
          <p:nvPr/>
        </p:nvPicPr>
        <p:blipFill>
          <a:blip r:embed="rId4"/>
          <a:stretch>
            <a:fillRect/>
          </a:stretch>
        </p:blipFill>
        <p:spPr>
          <a:xfrm>
            <a:off x="784384" y="3908465"/>
            <a:ext cx="4353878" cy="762000"/>
          </a:xfrm>
          <a:prstGeom prst="rect">
            <a:avLst/>
          </a:prstGeom>
        </p:spPr>
      </p:pic>
      <p:sp>
        <p:nvSpPr>
          <p:cNvPr id="5" name="Text 1"/>
          <p:cNvSpPr/>
          <p:nvPr/>
        </p:nvSpPr>
        <p:spPr>
          <a:xfrm>
            <a:off x="974884" y="4956215"/>
            <a:ext cx="2500432" cy="312539"/>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CI/CD Emerges</a:t>
            </a:r>
            <a:endParaRPr lang="en-US" sz="1950" dirty="0"/>
          </a:p>
        </p:txBody>
      </p:sp>
      <p:sp>
        <p:nvSpPr>
          <p:cNvPr id="6" name="Text 2"/>
          <p:cNvSpPr/>
          <p:nvPr/>
        </p:nvSpPr>
        <p:spPr>
          <a:xfrm>
            <a:off x="974884" y="5383054"/>
            <a:ext cx="3972878" cy="121920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Continuous Integration and Continuous Delivery become foundational DevOps practices, enabling automated testing and deployment.</a:t>
            </a:r>
            <a:endParaRPr lang="en-US" sz="1500" dirty="0"/>
          </a:p>
        </p:txBody>
      </p:sp>
      <p:pic>
        <p:nvPicPr>
          <p:cNvPr id="7" name="Image 2" descr="preencoded.png"/>
          <p:cNvPicPr>
            <a:picLocks noChangeAspect="1"/>
          </p:cNvPicPr>
          <p:nvPr/>
        </p:nvPicPr>
        <p:blipFill>
          <a:blip r:embed="rId5"/>
          <a:stretch>
            <a:fillRect/>
          </a:stretch>
        </p:blipFill>
        <p:spPr>
          <a:xfrm>
            <a:off x="5138261" y="3908465"/>
            <a:ext cx="4353878" cy="762000"/>
          </a:xfrm>
          <a:prstGeom prst="rect">
            <a:avLst/>
          </a:prstGeom>
        </p:spPr>
      </p:pic>
      <p:sp>
        <p:nvSpPr>
          <p:cNvPr id="8" name="Text 3"/>
          <p:cNvSpPr/>
          <p:nvPr/>
        </p:nvSpPr>
        <p:spPr>
          <a:xfrm>
            <a:off x="5328761" y="4956215"/>
            <a:ext cx="2500432" cy="312539"/>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Infrastructure as Code</a:t>
            </a:r>
            <a:endParaRPr lang="en-US" sz="1950" dirty="0"/>
          </a:p>
        </p:txBody>
      </p:sp>
      <p:sp>
        <p:nvSpPr>
          <p:cNvPr id="9" name="Text 4"/>
          <p:cNvSpPr/>
          <p:nvPr/>
        </p:nvSpPr>
        <p:spPr>
          <a:xfrm>
            <a:off x="5328761" y="5383054"/>
            <a:ext cx="3972878" cy="121920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Tools like Puppet and Chef gain popularity, allowing infrastructure to be defined, versioned, and deployed like application code.</a:t>
            </a:r>
            <a:endParaRPr lang="en-US" sz="1500" dirty="0"/>
          </a:p>
        </p:txBody>
      </p:sp>
      <p:pic>
        <p:nvPicPr>
          <p:cNvPr id="10" name="Image 3" descr="preencoded.png"/>
          <p:cNvPicPr>
            <a:picLocks noChangeAspect="1"/>
          </p:cNvPicPr>
          <p:nvPr/>
        </p:nvPicPr>
        <p:blipFill>
          <a:blip r:embed="rId6"/>
          <a:stretch>
            <a:fillRect/>
          </a:stretch>
        </p:blipFill>
        <p:spPr>
          <a:xfrm>
            <a:off x="9492139" y="3908465"/>
            <a:ext cx="4353878" cy="762000"/>
          </a:xfrm>
          <a:prstGeom prst="rect">
            <a:avLst/>
          </a:prstGeom>
        </p:spPr>
      </p:pic>
      <p:sp>
        <p:nvSpPr>
          <p:cNvPr id="11" name="Text 5"/>
          <p:cNvSpPr/>
          <p:nvPr/>
        </p:nvSpPr>
        <p:spPr>
          <a:xfrm>
            <a:off x="9682639" y="4956215"/>
            <a:ext cx="2500432" cy="312539"/>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The Phoenix Project</a:t>
            </a:r>
            <a:endParaRPr lang="en-US" sz="1950" dirty="0"/>
          </a:p>
        </p:txBody>
      </p:sp>
      <p:sp>
        <p:nvSpPr>
          <p:cNvPr id="12" name="Text 6"/>
          <p:cNvSpPr/>
          <p:nvPr/>
        </p:nvSpPr>
        <p:spPr>
          <a:xfrm>
            <a:off x="9682639" y="5383054"/>
            <a:ext cx="3972878" cy="91440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Gene Kim's novel introduces DevOps concepts through storytelling, making them accessible to broader business audiences.</a:t>
            </a:r>
            <a:endParaRPr lang="en-US" sz="1500" dirty="0"/>
          </a:p>
        </p:txBody>
      </p:sp>
      <p:sp>
        <p:nvSpPr>
          <p:cNvPr id="13" name="Text 7"/>
          <p:cNvSpPr/>
          <p:nvPr/>
        </p:nvSpPr>
        <p:spPr>
          <a:xfrm>
            <a:off x="784384" y="7007066"/>
            <a:ext cx="13061633" cy="60960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During this period, early adopters began demonstrating the significant benefits of DevOps practices. Companies implementing these approaches reported deployment frequencies increasing from months to days or even hours, while simultaneously improving stability and quality.</a:t>
            </a:r>
            <a:endParaRPr lang="en-US"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2241" y="614601"/>
            <a:ext cx="9999583" cy="733425"/>
          </a:xfrm>
          <a:prstGeom prst="rect">
            <a:avLst/>
          </a:prstGeom>
          <a:noFill/>
          <a:ln/>
        </p:spPr>
        <p:txBody>
          <a:bodyPr wrap="none" lIns="0" tIns="0" rIns="0" bIns="0" rtlCol="0" anchor="t"/>
          <a:lstStyle/>
          <a:p>
            <a:pPr marL="0" indent="0" algn="l">
              <a:lnSpc>
                <a:spcPts val="5750"/>
              </a:lnSpc>
              <a:buNone/>
            </a:pPr>
            <a:r>
              <a:rPr lang="en-US" sz="4600" dirty="0">
                <a:solidFill>
                  <a:srgbClr val="020202"/>
                </a:solidFill>
                <a:latin typeface="PT Serif" pitchFamily="34" charset="0"/>
                <a:ea typeface="PT Serif" pitchFamily="34" charset="-122"/>
                <a:cs typeface="PT Serif" pitchFamily="34" charset="-120"/>
              </a:rPr>
              <a:t>DevOps Goes Mainstream (2013-2015)</a:t>
            </a:r>
            <a:endParaRPr lang="en-US" sz="4600" dirty="0"/>
          </a:p>
        </p:txBody>
      </p:sp>
      <p:sp>
        <p:nvSpPr>
          <p:cNvPr id="3" name="Shape 1"/>
          <p:cNvSpPr/>
          <p:nvPr/>
        </p:nvSpPr>
        <p:spPr>
          <a:xfrm>
            <a:off x="782241" y="1794986"/>
            <a:ext cx="2177534" cy="1305282"/>
          </a:xfrm>
          <a:prstGeom prst="roundRect">
            <a:avLst>
              <a:gd name="adj" fmla="val 2569"/>
            </a:avLst>
          </a:prstGeom>
          <a:solidFill>
            <a:srgbClr val="F2EEE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713905" y="2251234"/>
            <a:ext cx="314206" cy="392787"/>
          </a:xfrm>
          <a:prstGeom prst="rect">
            <a:avLst/>
          </a:prstGeom>
        </p:spPr>
      </p:pic>
      <p:sp>
        <p:nvSpPr>
          <p:cNvPr id="5" name="Text 2"/>
          <p:cNvSpPr/>
          <p:nvPr/>
        </p:nvSpPr>
        <p:spPr>
          <a:xfrm>
            <a:off x="3183255" y="2018467"/>
            <a:ext cx="2933581" cy="366713"/>
          </a:xfrm>
          <a:prstGeom prst="rect">
            <a:avLst/>
          </a:prstGeom>
          <a:noFill/>
          <a:ln/>
        </p:spPr>
        <p:txBody>
          <a:bodyPr wrap="none" lIns="0" tIns="0" rIns="0" bIns="0" rtlCol="0" anchor="t"/>
          <a:lstStyle/>
          <a:p>
            <a:pPr marL="0" indent="0" algn="l">
              <a:lnSpc>
                <a:spcPts val="2850"/>
              </a:lnSpc>
              <a:buNone/>
            </a:pPr>
            <a:r>
              <a:rPr lang="en-US" sz="2300" dirty="0">
                <a:solidFill>
                  <a:srgbClr val="383838"/>
                </a:solidFill>
                <a:latin typeface="PT Serif" pitchFamily="34" charset="0"/>
                <a:ea typeface="PT Serif" pitchFamily="34" charset="-122"/>
                <a:cs typeface="PT Serif" pitchFamily="34" charset="-120"/>
              </a:rPr>
              <a:t>Enterprise Adoption</a:t>
            </a:r>
            <a:endParaRPr lang="en-US" sz="2300" dirty="0"/>
          </a:p>
        </p:txBody>
      </p:sp>
      <p:sp>
        <p:nvSpPr>
          <p:cNvPr id="6" name="Text 3"/>
          <p:cNvSpPr/>
          <p:nvPr/>
        </p:nvSpPr>
        <p:spPr>
          <a:xfrm>
            <a:off x="3183255" y="2519243"/>
            <a:ext cx="8731448" cy="357545"/>
          </a:xfrm>
          <a:prstGeom prst="rect">
            <a:avLst/>
          </a:prstGeom>
          <a:noFill/>
          <a:ln/>
        </p:spPr>
        <p:txBody>
          <a:bodyPr wrap="non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Major companies like Netflix, Amazon, and Google showcase DevOps success stories</a:t>
            </a:r>
            <a:endParaRPr lang="en-US" sz="1750" dirty="0"/>
          </a:p>
        </p:txBody>
      </p:sp>
      <p:sp>
        <p:nvSpPr>
          <p:cNvPr id="7" name="Shape 4"/>
          <p:cNvSpPr/>
          <p:nvPr/>
        </p:nvSpPr>
        <p:spPr>
          <a:xfrm>
            <a:off x="3071455" y="3085028"/>
            <a:ext cx="10665023" cy="15240"/>
          </a:xfrm>
          <a:prstGeom prst="roundRect">
            <a:avLst>
              <a:gd name="adj" fmla="val 219997"/>
            </a:avLst>
          </a:prstGeom>
          <a:solidFill>
            <a:srgbClr val="D8D4D4"/>
          </a:solidFill>
          <a:ln/>
        </p:spPr>
        <p:txBody>
          <a:bodyPr/>
          <a:lstStyle/>
          <a:p>
            <a:endParaRPr lang="en-US"/>
          </a:p>
        </p:txBody>
      </p:sp>
      <p:sp>
        <p:nvSpPr>
          <p:cNvPr id="8" name="Shape 5"/>
          <p:cNvSpPr/>
          <p:nvPr/>
        </p:nvSpPr>
        <p:spPr>
          <a:xfrm>
            <a:off x="782241" y="3211949"/>
            <a:ext cx="4355187" cy="1305282"/>
          </a:xfrm>
          <a:prstGeom prst="roundRect">
            <a:avLst>
              <a:gd name="adj" fmla="val 2569"/>
            </a:avLst>
          </a:prstGeom>
          <a:solidFill>
            <a:srgbClr val="F2EEEE"/>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2802731" y="3668197"/>
            <a:ext cx="314206" cy="392787"/>
          </a:xfrm>
          <a:prstGeom prst="rect">
            <a:avLst/>
          </a:prstGeom>
        </p:spPr>
      </p:pic>
      <p:sp>
        <p:nvSpPr>
          <p:cNvPr id="10" name="Text 6"/>
          <p:cNvSpPr/>
          <p:nvPr/>
        </p:nvSpPr>
        <p:spPr>
          <a:xfrm>
            <a:off x="5360908" y="3435429"/>
            <a:ext cx="3700820" cy="366713"/>
          </a:xfrm>
          <a:prstGeom prst="rect">
            <a:avLst/>
          </a:prstGeom>
          <a:noFill/>
          <a:ln/>
        </p:spPr>
        <p:txBody>
          <a:bodyPr wrap="none" lIns="0" tIns="0" rIns="0" bIns="0" rtlCol="0" anchor="t"/>
          <a:lstStyle/>
          <a:p>
            <a:pPr marL="0" indent="0" algn="l">
              <a:lnSpc>
                <a:spcPts val="2850"/>
              </a:lnSpc>
              <a:buNone/>
            </a:pPr>
            <a:r>
              <a:rPr lang="en-US" sz="2300" dirty="0">
                <a:solidFill>
                  <a:srgbClr val="383838"/>
                </a:solidFill>
                <a:latin typeface="PT Serif" pitchFamily="34" charset="0"/>
                <a:ea typeface="PT Serif" pitchFamily="34" charset="-122"/>
                <a:cs typeface="PT Serif" pitchFamily="34" charset="-120"/>
              </a:rPr>
              <a:t>Containerization Revolution</a:t>
            </a:r>
            <a:endParaRPr lang="en-US" sz="2300" dirty="0"/>
          </a:p>
        </p:txBody>
      </p:sp>
      <p:sp>
        <p:nvSpPr>
          <p:cNvPr id="11" name="Text 7"/>
          <p:cNvSpPr/>
          <p:nvPr/>
        </p:nvSpPr>
        <p:spPr>
          <a:xfrm>
            <a:off x="5360908" y="3936206"/>
            <a:ext cx="8068866" cy="357545"/>
          </a:xfrm>
          <a:prstGeom prst="rect">
            <a:avLst/>
          </a:prstGeom>
          <a:noFill/>
          <a:ln/>
        </p:spPr>
        <p:txBody>
          <a:bodyPr wrap="non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Docker simplifies application packaging and deployment across environments</a:t>
            </a:r>
            <a:endParaRPr lang="en-US" sz="1750" dirty="0"/>
          </a:p>
        </p:txBody>
      </p:sp>
      <p:sp>
        <p:nvSpPr>
          <p:cNvPr id="12" name="Shape 8"/>
          <p:cNvSpPr/>
          <p:nvPr/>
        </p:nvSpPr>
        <p:spPr>
          <a:xfrm>
            <a:off x="5249108" y="4501991"/>
            <a:ext cx="8487370" cy="15240"/>
          </a:xfrm>
          <a:prstGeom prst="roundRect">
            <a:avLst>
              <a:gd name="adj" fmla="val 219997"/>
            </a:avLst>
          </a:prstGeom>
          <a:solidFill>
            <a:srgbClr val="D8D4D4"/>
          </a:solidFill>
          <a:ln/>
        </p:spPr>
        <p:txBody>
          <a:bodyPr/>
          <a:lstStyle/>
          <a:p>
            <a:endParaRPr lang="en-US"/>
          </a:p>
        </p:txBody>
      </p:sp>
      <p:sp>
        <p:nvSpPr>
          <p:cNvPr id="13" name="Shape 9"/>
          <p:cNvSpPr/>
          <p:nvPr/>
        </p:nvSpPr>
        <p:spPr>
          <a:xfrm>
            <a:off x="782241" y="4628912"/>
            <a:ext cx="6532959" cy="1662827"/>
          </a:xfrm>
          <a:prstGeom prst="roundRect">
            <a:avLst>
              <a:gd name="adj" fmla="val 2016"/>
            </a:avLst>
          </a:prstGeom>
          <a:solidFill>
            <a:srgbClr val="F2EEEE"/>
          </a:solidFill>
          <a:ln/>
        </p:spPr>
        <p:txBody>
          <a:bodyPr/>
          <a:lstStyle/>
          <a:p>
            <a:endParaRPr lang="en-US"/>
          </a:p>
        </p:txBody>
      </p:sp>
      <p:pic>
        <p:nvPicPr>
          <p:cNvPr id="14" name="Image 2" descr="preencoded.png"/>
          <p:cNvPicPr>
            <a:picLocks noChangeAspect="1"/>
          </p:cNvPicPr>
          <p:nvPr/>
        </p:nvPicPr>
        <p:blipFill>
          <a:blip r:embed="rId5"/>
          <a:stretch>
            <a:fillRect/>
          </a:stretch>
        </p:blipFill>
        <p:spPr>
          <a:xfrm>
            <a:off x="3891558" y="5263872"/>
            <a:ext cx="314206" cy="392787"/>
          </a:xfrm>
          <a:prstGeom prst="rect">
            <a:avLst/>
          </a:prstGeom>
        </p:spPr>
      </p:pic>
      <p:sp>
        <p:nvSpPr>
          <p:cNvPr id="15" name="Text 10"/>
          <p:cNvSpPr/>
          <p:nvPr/>
        </p:nvSpPr>
        <p:spPr>
          <a:xfrm>
            <a:off x="7538680" y="4852392"/>
            <a:ext cx="3736896" cy="366713"/>
          </a:xfrm>
          <a:prstGeom prst="rect">
            <a:avLst/>
          </a:prstGeom>
          <a:noFill/>
          <a:ln/>
        </p:spPr>
        <p:txBody>
          <a:bodyPr wrap="none" lIns="0" tIns="0" rIns="0" bIns="0" rtlCol="0" anchor="t"/>
          <a:lstStyle/>
          <a:p>
            <a:pPr marL="0" indent="0" algn="l">
              <a:lnSpc>
                <a:spcPts val="2850"/>
              </a:lnSpc>
              <a:buNone/>
            </a:pPr>
            <a:r>
              <a:rPr lang="en-US" sz="2300" dirty="0">
                <a:solidFill>
                  <a:srgbClr val="383838"/>
                </a:solidFill>
                <a:latin typeface="PT Serif" pitchFamily="34" charset="0"/>
                <a:ea typeface="PT Serif" pitchFamily="34" charset="-122"/>
                <a:cs typeface="PT Serif" pitchFamily="34" charset="-120"/>
              </a:rPr>
              <a:t>DevOps Toolchain Explosion</a:t>
            </a:r>
            <a:endParaRPr lang="en-US" sz="2300" dirty="0"/>
          </a:p>
        </p:txBody>
      </p:sp>
      <p:sp>
        <p:nvSpPr>
          <p:cNvPr id="16" name="Text 11"/>
          <p:cNvSpPr/>
          <p:nvPr/>
        </p:nvSpPr>
        <p:spPr>
          <a:xfrm>
            <a:off x="7538680" y="5353169"/>
            <a:ext cx="6085999" cy="715089"/>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Specialized tools for every aspect of the development lifecycle proliferate</a:t>
            </a:r>
            <a:endParaRPr lang="en-US" sz="1750" dirty="0"/>
          </a:p>
        </p:txBody>
      </p:sp>
      <p:sp>
        <p:nvSpPr>
          <p:cNvPr id="17" name="Text 12"/>
          <p:cNvSpPr/>
          <p:nvPr/>
        </p:nvSpPr>
        <p:spPr>
          <a:xfrm>
            <a:off x="782241" y="6543080"/>
            <a:ext cx="13065919" cy="1072634"/>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This period marked the transition of DevOps from a niche practice to an industry standard. The State of DevOps Report began annual publication, providing data-driven insights into DevOps adoption and benefits. Companies implementing DevOps reported deploying code 30 times more frequently with 60 times fewer failures.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2241" y="614601"/>
            <a:ext cx="7988618" cy="733425"/>
          </a:xfrm>
          <a:prstGeom prst="rect">
            <a:avLst/>
          </a:prstGeom>
          <a:noFill/>
          <a:ln/>
        </p:spPr>
        <p:txBody>
          <a:bodyPr wrap="none" lIns="0" tIns="0" rIns="0" bIns="0" rtlCol="0" anchor="t"/>
          <a:lstStyle/>
          <a:p>
            <a:pPr marL="0" indent="0" algn="l">
              <a:lnSpc>
                <a:spcPts val="5750"/>
              </a:lnSpc>
              <a:buNone/>
            </a:pPr>
            <a:r>
              <a:rPr lang="en-US" sz="4600" dirty="0">
                <a:solidFill>
                  <a:srgbClr val="020202"/>
                </a:solidFill>
                <a:latin typeface="PT Serif" pitchFamily="34" charset="0"/>
                <a:ea typeface="PT Serif" pitchFamily="34" charset="-122"/>
                <a:cs typeface="PT Serif" pitchFamily="34" charset="-120"/>
              </a:rPr>
              <a:t>DevOps Evolution (2016-2018)</a:t>
            </a:r>
            <a:endParaRPr lang="en-US" sz="4600" dirty="0"/>
          </a:p>
        </p:txBody>
      </p:sp>
      <p:sp>
        <p:nvSpPr>
          <p:cNvPr id="3" name="Text 1"/>
          <p:cNvSpPr/>
          <p:nvPr/>
        </p:nvSpPr>
        <p:spPr>
          <a:xfrm>
            <a:off x="2095024" y="1888927"/>
            <a:ext cx="2933581" cy="366713"/>
          </a:xfrm>
          <a:prstGeom prst="rect">
            <a:avLst/>
          </a:prstGeom>
          <a:noFill/>
          <a:ln/>
        </p:spPr>
        <p:txBody>
          <a:bodyPr wrap="none" lIns="0" tIns="0" rIns="0" bIns="0" rtlCol="0" anchor="t"/>
          <a:lstStyle/>
          <a:p>
            <a:pPr marL="0" indent="0" algn="r">
              <a:lnSpc>
                <a:spcPts val="2850"/>
              </a:lnSpc>
              <a:buNone/>
            </a:pPr>
            <a:r>
              <a:rPr lang="en-US" sz="2300" dirty="0">
                <a:solidFill>
                  <a:srgbClr val="383838"/>
                </a:solidFill>
                <a:latin typeface="PT Serif" pitchFamily="34" charset="0"/>
                <a:ea typeface="PT Serif" pitchFamily="34" charset="-122"/>
                <a:cs typeface="PT Serif" pitchFamily="34" charset="-120"/>
              </a:rPr>
              <a:t>DevSecOps</a:t>
            </a:r>
            <a:endParaRPr lang="en-US" sz="2300" dirty="0"/>
          </a:p>
        </p:txBody>
      </p:sp>
      <p:sp>
        <p:nvSpPr>
          <p:cNvPr id="4" name="Text 2"/>
          <p:cNvSpPr/>
          <p:nvPr/>
        </p:nvSpPr>
        <p:spPr>
          <a:xfrm>
            <a:off x="782241" y="2389703"/>
            <a:ext cx="4246364" cy="1430179"/>
          </a:xfrm>
          <a:prstGeom prst="rect">
            <a:avLst/>
          </a:prstGeom>
          <a:noFill/>
          <a:ln/>
        </p:spPr>
        <p:txBody>
          <a:bodyPr wrap="square" lIns="0" tIns="0" rIns="0" bIns="0" rtlCol="0" anchor="t"/>
          <a:lstStyle/>
          <a:p>
            <a:pPr marL="0" indent="0" algn="r">
              <a:lnSpc>
                <a:spcPts val="2800"/>
              </a:lnSpc>
              <a:buNone/>
            </a:pPr>
            <a:r>
              <a:rPr lang="en-US" sz="1750" dirty="0">
                <a:solidFill>
                  <a:srgbClr val="383838"/>
                </a:solidFill>
                <a:latin typeface="DM Sans" pitchFamily="34" charset="0"/>
                <a:ea typeface="DM Sans" pitchFamily="34" charset="-122"/>
                <a:cs typeface="DM Sans" pitchFamily="34" charset="-120"/>
              </a:rPr>
              <a:t>Security shifts left in the development process, becoming integrated throughout rather than applied at the end.</a:t>
            </a:r>
            <a:endParaRPr lang="en-US" sz="1750" dirty="0"/>
          </a:p>
        </p:txBody>
      </p:sp>
      <p:pic>
        <p:nvPicPr>
          <p:cNvPr id="5" name="Image 0" descr="preencoded.png"/>
          <p:cNvPicPr>
            <a:picLocks noChangeAspect="1"/>
          </p:cNvPicPr>
          <p:nvPr/>
        </p:nvPicPr>
        <p:blipFill>
          <a:blip r:embed="rId3"/>
          <a:stretch>
            <a:fillRect/>
          </a:stretch>
        </p:blipFill>
        <p:spPr>
          <a:xfrm>
            <a:off x="5028605" y="1794986"/>
            <a:ext cx="4573072" cy="4573072"/>
          </a:xfrm>
          <a:prstGeom prst="rect">
            <a:avLst/>
          </a:prstGeom>
        </p:spPr>
      </p:pic>
      <p:pic>
        <p:nvPicPr>
          <p:cNvPr id="6" name="Image 1" descr="preencoded.png"/>
          <p:cNvPicPr>
            <a:picLocks noChangeAspect="1"/>
          </p:cNvPicPr>
          <p:nvPr/>
        </p:nvPicPr>
        <p:blipFill>
          <a:blip r:embed="rId4"/>
          <a:stretch>
            <a:fillRect/>
          </a:stretch>
        </p:blipFill>
        <p:spPr>
          <a:xfrm>
            <a:off x="6325255" y="3052346"/>
            <a:ext cx="314206" cy="392787"/>
          </a:xfrm>
          <a:prstGeom prst="rect">
            <a:avLst/>
          </a:prstGeom>
        </p:spPr>
      </p:pic>
      <p:sp>
        <p:nvSpPr>
          <p:cNvPr id="7" name="Text 3"/>
          <p:cNvSpPr/>
          <p:nvPr/>
        </p:nvSpPr>
        <p:spPr>
          <a:xfrm>
            <a:off x="9601676" y="1888927"/>
            <a:ext cx="2933581" cy="366713"/>
          </a:xfrm>
          <a:prstGeom prst="rect">
            <a:avLst/>
          </a:prstGeom>
          <a:noFill/>
          <a:ln/>
        </p:spPr>
        <p:txBody>
          <a:bodyPr wrap="none" lIns="0" tIns="0" rIns="0" bIns="0" rtlCol="0" anchor="t"/>
          <a:lstStyle/>
          <a:p>
            <a:pPr marL="0" indent="0" algn="l">
              <a:lnSpc>
                <a:spcPts val="2850"/>
              </a:lnSpc>
              <a:buNone/>
            </a:pPr>
            <a:r>
              <a:rPr lang="en-US" sz="2300" dirty="0">
                <a:solidFill>
                  <a:srgbClr val="383838"/>
                </a:solidFill>
                <a:latin typeface="PT Serif" pitchFamily="34" charset="0"/>
                <a:ea typeface="PT Serif" pitchFamily="34" charset="-122"/>
                <a:cs typeface="PT Serif" pitchFamily="34" charset="-120"/>
              </a:rPr>
              <a:t>Microservices</a:t>
            </a:r>
            <a:endParaRPr lang="en-US" sz="2300" dirty="0"/>
          </a:p>
        </p:txBody>
      </p:sp>
      <p:sp>
        <p:nvSpPr>
          <p:cNvPr id="8" name="Text 4"/>
          <p:cNvSpPr/>
          <p:nvPr/>
        </p:nvSpPr>
        <p:spPr>
          <a:xfrm>
            <a:off x="9601676" y="2389703"/>
            <a:ext cx="4246483" cy="1430179"/>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Applications are decomposed into smaller, independently deployable services, enabling more flexible development and scaling.</a:t>
            </a:r>
            <a:endParaRPr lang="en-US" sz="1750" dirty="0"/>
          </a:p>
        </p:txBody>
      </p:sp>
      <p:pic>
        <p:nvPicPr>
          <p:cNvPr id="9" name="Image 2" descr="preencoded.png"/>
          <p:cNvPicPr>
            <a:picLocks noChangeAspect="1"/>
          </p:cNvPicPr>
          <p:nvPr/>
        </p:nvPicPr>
        <p:blipFill>
          <a:blip r:embed="rId5"/>
          <a:stretch>
            <a:fillRect/>
          </a:stretch>
        </p:blipFill>
        <p:spPr>
          <a:xfrm>
            <a:off x="5028605" y="1794986"/>
            <a:ext cx="4573072" cy="4573072"/>
          </a:xfrm>
          <a:prstGeom prst="rect">
            <a:avLst/>
          </a:prstGeom>
        </p:spPr>
      </p:pic>
      <p:pic>
        <p:nvPicPr>
          <p:cNvPr id="10" name="Image 3" descr="preencoded.png"/>
          <p:cNvPicPr>
            <a:picLocks noChangeAspect="1"/>
          </p:cNvPicPr>
          <p:nvPr/>
        </p:nvPicPr>
        <p:blipFill>
          <a:blip r:embed="rId6"/>
          <a:stretch>
            <a:fillRect/>
          </a:stretch>
        </p:blipFill>
        <p:spPr>
          <a:xfrm>
            <a:off x="7990701" y="3052346"/>
            <a:ext cx="314206" cy="392787"/>
          </a:xfrm>
          <a:prstGeom prst="rect">
            <a:avLst/>
          </a:prstGeom>
        </p:spPr>
      </p:pic>
      <p:sp>
        <p:nvSpPr>
          <p:cNvPr id="11" name="Text 5"/>
          <p:cNvSpPr/>
          <p:nvPr/>
        </p:nvSpPr>
        <p:spPr>
          <a:xfrm>
            <a:off x="9601676" y="4343043"/>
            <a:ext cx="2933581" cy="366713"/>
          </a:xfrm>
          <a:prstGeom prst="rect">
            <a:avLst/>
          </a:prstGeom>
          <a:noFill/>
          <a:ln/>
        </p:spPr>
        <p:txBody>
          <a:bodyPr wrap="none" lIns="0" tIns="0" rIns="0" bIns="0" rtlCol="0" anchor="t"/>
          <a:lstStyle/>
          <a:p>
            <a:pPr marL="0" indent="0" algn="l">
              <a:lnSpc>
                <a:spcPts val="2850"/>
              </a:lnSpc>
              <a:buNone/>
            </a:pPr>
            <a:r>
              <a:rPr lang="en-US" sz="2300" dirty="0">
                <a:solidFill>
                  <a:srgbClr val="383838"/>
                </a:solidFill>
                <a:latin typeface="PT Serif" pitchFamily="34" charset="0"/>
                <a:ea typeface="PT Serif" pitchFamily="34" charset="-122"/>
                <a:cs typeface="PT Serif" pitchFamily="34" charset="-120"/>
              </a:rPr>
              <a:t>Kubernetes</a:t>
            </a:r>
            <a:endParaRPr lang="en-US" sz="2300" dirty="0"/>
          </a:p>
        </p:txBody>
      </p:sp>
      <p:sp>
        <p:nvSpPr>
          <p:cNvPr id="12" name="Text 6"/>
          <p:cNvSpPr/>
          <p:nvPr/>
        </p:nvSpPr>
        <p:spPr>
          <a:xfrm>
            <a:off x="9601676" y="4843820"/>
            <a:ext cx="4246483" cy="1430179"/>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Google's open-source container orchestration platform becomes the industry standard for managing containerized applications.</a:t>
            </a:r>
            <a:endParaRPr lang="en-US" sz="1750" dirty="0"/>
          </a:p>
        </p:txBody>
      </p:sp>
      <p:pic>
        <p:nvPicPr>
          <p:cNvPr id="13" name="Image 4" descr="preencoded.png"/>
          <p:cNvPicPr>
            <a:picLocks noChangeAspect="1"/>
          </p:cNvPicPr>
          <p:nvPr/>
        </p:nvPicPr>
        <p:blipFill>
          <a:blip r:embed="rId7"/>
          <a:stretch>
            <a:fillRect/>
          </a:stretch>
        </p:blipFill>
        <p:spPr>
          <a:xfrm>
            <a:off x="5028605" y="1794986"/>
            <a:ext cx="4573072" cy="4573072"/>
          </a:xfrm>
          <a:prstGeom prst="rect">
            <a:avLst/>
          </a:prstGeom>
        </p:spPr>
      </p:pic>
      <p:pic>
        <p:nvPicPr>
          <p:cNvPr id="14" name="Image 5" descr="preencoded.png"/>
          <p:cNvPicPr>
            <a:picLocks noChangeAspect="1"/>
          </p:cNvPicPr>
          <p:nvPr/>
        </p:nvPicPr>
        <p:blipFill>
          <a:blip r:embed="rId8"/>
          <a:stretch>
            <a:fillRect/>
          </a:stretch>
        </p:blipFill>
        <p:spPr>
          <a:xfrm>
            <a:off x="7990701" y="4717792"/>
            <a:ext cx="314206" cy="392787"/>
          </a:xfrm>
          <a:prstGeom prst="rect">
            <a:avLst/>
          </a:prstGeom>
        </p:spPr>
      </p:pic>
      <p:sp>
        <p:nvSpPr>
          <p:cNvPr id="15" name="Text 7"/>
          <p:cNvSpPr/>
          <p:nvPr/>
        </p:nvSpPr>
        <p:spPr>
          <a:xfrm>
            <a:off x="2095024" y="4521875"/>
            <a:ext cx="2933581" cy="366713"/>
          </a:xfrm>
          <a:prstGeom prst="rect">
            <a:avLst/>
          </a:prstGeom>
          <a:noFill/>
          <a:ln/>
        </p:spPr>
        <p:txBody>
          <a:bodyPr wrap="none" lIns="0" tIns="0" rIns="0" bIns="0" rtlCol="0" anchor="t"/>
          <a:lstStyle/>
          <a:p>
            <a:pPr marL="0" indent="0" algn="r">
              <a:lnSpc>
                <a:spcPts val="2850"/>
              </a:lnSpc>
              <a:buNone/>
            </a:pPr>
            <a:r>
              <a:rPr lang="en-US" sz="2300" dirty="0">
                <a:solidFill>
                  <a:srgbClr val="383838"/>
                </a:solidFill>
                <a:latin typeface="PT Serif" pitchFamily="34" charset="0"/>
                <a:ea typeface="PT Serif" pitchFamily="34" charset="-122"/>
                <a:cs typeface="PT Serif" pitchFamily="34" charset="-120"/>
              </a:rPr>
              <a:t>Cloud-Native</a:t>
            </a:r>
            <a:endParaRPr lang="en-US" sz="2300" dirty="0"/>
          </a:p>
        </p:txBody>
      </p:sp>
      <p:sp>
        <p:nvSpPr>
          <p:cNvPr id="16" name="Text 8"/>
          <p:cNvSpPr/>
          <p:nvPr/>
        </p:nvSpPr>
        <p:spPr>
          <a:xfrm>
            <a:off x="782241" y="5022652"/>
            <a:ext cx="4246364" cy="1072634"/>
          </a:xfrm>
          <a:prstGeom prst="rect">
            <a:avLst/>
          </a:prstGeom>
          <a:noFill/>
          <a:ln/>
        </p:spPr>
        <p:txBody>
          <a:bodyPr wrap="square" lIns="0" tIns="0" rIns="0" bIns="0" rtlCol="0" anchor="t"/>
          <a:lstStyle/>
          <a:p>
            <a:pPr marL="0" indent="0" algn="r">
              <a:lnSpc>
                <a:spcPts val="2800"/>
              </a:lnSpc>
              <a:buNone/>
            </a:pPr>
            <a:r>
              <a:rPr lang="en-US" sz="1750" dirty="0">
                <a:solidFill>
                  <a:srgbClr val="383838"/>
                </a:solidFill>
                <a:latin typeface="DM Sans" pitchFamily="34" charset="0"/>
                <a:ea typeface="DM Sans" pitchFamily="34" charset="-122"/>
                <a:cs typeface="DM Sans" pitchFamily="34" charset="-120"/>
              </a:rPr>
              <a:t>Organizations design applications specifically to leverage cloud capabilities and dynamic infrastructure.</a:t>
            </a:r>
            <a:endParaRPr lang="en-US" sz="1750" dirty="0"/>
          </a:p>
        </p:txBody>
      </p:sp>
      <p:pic>
        <p:nvPicPr>
          <p:cNvPr id="17" name="Image 6" descr="preencoded.png"/>
          <p:cNvPicPr>
            <a:picLocks noChangeAspect="1"/>
          </p:cNvPicPr>
          <p:nvPr/>
        </p:nvPicPr>
        <p:blipFill>
          <a:blip r:embed="rId9"/>
          <a:stretch>
            <a:fillRect/>
          </a:stretch>
        </p:blipFill>
        <p:spPr>
          <a:xfrm>
            <a:off x="5028605" y="1794986"/>
            <a:ext cx="4573072" cy="4573072"/>
          </a:xfrm>
          <a:prstGeom prst="rect">
            <a:avLst/>
          </a:prstGeom>
        </p:spPr>
      </p:pic>
      <p:pic>
        <p:nvPicPr>
          <p:cNvPr id="18" name="Image 7" descr="preencoded.png"/>
          <p:cNvPicPr>
            <a:picLocks noChangeAspect="1"/>
          </p:cNvPicPr>
          <p:nvPr/>
        </p:nvPicPr>
        <p:blipFill>
          <a:blip r:embed="rId10"/>
          <a:stretch>
            <a:fillRect/>
          </a:stretch>
        </p:blipFill>
        <p:spPr>
          <a:xfrm>
            <a:off x="6325255" y="4717792"/>
            <a:ext cx="314206" cy="392787"/>
          </a:xfrm>
          <a:prstGeom prst="rect">
            <a:avLst/>
          </a:prstGeom>
        </p:spPr>
      </p:pic>
      <p:sp>
        <p:nvSpPr>
          <p:cNvPr id="19" name="Text 9"/>
          <p:cNvSpPr/>
          <p:nvPr/>
        </p:nvSpPr>
        <p:spPr>
          <a:xfrm>
            <a:off x="782241" y="6619399"/>
            <a:ext cx="13065919" cy="1072634"/>
          </a:xfrm>
          <a:prstGeom prst="rect">
            <a:avLst/>
          </a:prstGeom>
          <a:noFill/>
          <a:ln/>
        </p:spPr>
        <p:txBody>
          <a:bodyPr wrap="square" lIns="0" tIns="0" rIns="0" bIns="0" rtlCol="0" anchor="t"/>
          <a:lstStyle/>
          <a:p>
            <a:pPr marL="0" indent="0" algn="l">
              <a:lnSpc>
                <a:spcPts val="2800"/>
              </a:lnSpc>
              <a:buNone/>
            </a:pPr>
            <a:r>
              <a:rPr lang="en-US" sz="1750" dirty="0">
                <a:solidFill>
                  <a:srgbClr val="383838"/>
                </a:solidFill>
                <a:latin typeface="DM Sans" pitchFamily="34" charset="0"/>
                <a:ea typeface="DM Sans" pitchFamily="34" charset="-122"/>
                <a:cs typeface="DM Sans" pitchFamily="34" charset="-120"/>
              </a:rPr>
              <a:t>This period saw DevOps practices mature and specialize, with greater emphasis on security integration and architectural approaches that complemented DevOps workflows. Organizations moved beyond simple deployment automation to building comprehensive delivery platforms.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35487"/>
            <a:ext cx="7087791" cy="632579"/>
          </a:xfrm>
          <a:prstGeom prst="rect">
            <a:avLst/>
          </a:prstGeom>
          <a:noFill/>
          <a:ln/>
        </p:spPr>
        <p:txBody>
          <a:bodyPr wrap="none" lIns="0" tIns="0" rIns="0" bIns="0" rtlCol="0" anchor="t"/>
          <a:lstStyle/>
          <a:p>
            <a:pPr marL="0" indent="0" algn="l">
              <a:lnSpc>
                <a:spcPts val="4950"/>
              </a:lnSpc>
              <a:buNone/>
            </a:pPr>
            <a:r>
              <a:rPr lang="en-US" sz="3950" dirty="0">
                <a:solidFill>
                  <a:srgbClr val="020202"/>
                </a:solidFill>
                <a:latin typeface="PT Serif" pitchFamily="34" charset="0"/>
                <a:ea typeface="PT Serif" pitchFamily="34" charset="-122"/>
                <a:cs typeface="PT Serif" pitchFamily="34" charset="-120"/>
              </a:rPr>
              <a:t>Modern DevOps (2019-Present)</a:t>
            </a:r>
            <a:endParaRPr lang="en-US" sz="3950" dirty="0"/>
          </a:p>
        </p:txBody>
      </p:sp>
      <p:pic>
        <p:nvPicPr>
          <p:cNvPr id="3" name="Image 0" descr="preencoded.png"/>
          <p:cNvPicPr>
            <a:picLocks noChangeAspect="1"/>
          </p:cNvPicPr>
          <p:nvPr/>
        </p:nvPicPr>
        <p:blipFill>
          <a:blip r:embed="rId3"/>
          <a:stretch>
            <a:fillRect/>
          </a:stretch>
        </p:blipFill>
        <p:spPr>
          <a:xfrm>
            <a:off x="2978348" y="2053590"/>
            <a:ext cx="2152055" cy="1125736"/>
          </a:xfrm>
          <a:prstGeom prst="rect">
            <a:avLst/>
          </a:prstGeom>
        </p:spPr>
      </p:pic>
      <p:pic>
        <p:nvPicPr>
          <p:cNvPr id="4" name="Image 1" descr="preencoded.png"/>
          <p:cNvPicPr>
            <a:picLocks noChangeAspect="1"/>
          </p:cNvPicPr>
          <p:nvPr/>
        </p:nvPicPr>
        <p:blipFill>
          <a:blip r:embed="rId4"/>
          <a:stretch>
            <a:fillRect/>
          </a:stretch>
        </p:blipFill>
        <p:spPr>
          <a:xfrm>
            <a:off x="3918823" y="2586871"/>
            <a:ext cx="271105" cy="338852"/>
          </a:xfrm>
          <a:prstGeom prst="rect">
            <a:avLst/>
          </a:prstGeom>
        </p:spPr>
      </p:pic>
      <p:sp>
        <p:nvSpPr>
          <p:cNvPr id="5" name="Text 1"/>
          <p:cNvSpPr/>
          <p:nvPr/>
        </p:nvSpPr>
        <p:spPr>
          <a:xfrm>
            <a:off x="5323165" y="2246352"/>
            <a:ext cx="2635448" cy="316230"/>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AI-Powered Operations</a:t>
            </a:r>
            <a:endParaRPr lang="en-US" sz="1950" dirty="0"/>
          </a:p>
        </p:txBody>
      </p:sp>
      <p:sp>
        <p:nvSpPr>
          <p:cNvPr id="6" name="Text 2"/>
          <p:cNvSpPr/>
          <p:nvPr/>
        </p:nvSpPr>
        <p:spPr>
          <a:xfrm>
            <a:off x="5323165" y="2678192"/>
            <a:ext cx="6155412" cy="308372"/>
          </a:xfrm>
          <a:prstGeom prst="rect">
            <a:avLst/>
          </a:prstGeom>
          <a:noFill/>
          <a:ln/>
        </p:spPr>
        <p:txBody>
          <a:bodyPr wrap="non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Machine learning for predictive analytics and automated remediation</a:t>
            </a:r>
            <a:endParaRPr lang="en-US" sz="1500" dirty="0"/>
          </a:p>
        </p:txBody>
      </p:sp>
      <p:sp>
        <p:nvSpPr>
          <p:cNvPr id="7" name="Shape 3"/>
          <p:cNvSpPr/>
          <p:nvPr/>
        </p:nvSpPr>
        <p:spPr>
          <a:xfrm>
            <a:off x="5178504" y="3193852"/>
            <a:ext cx="8610005" cy="11430"/>
          </a:xfrm>
          <a:prstGeom prst="roundRect">
            <a:avLst>
              <a:gd name="adj" fmla="val 253023"/>
            </a:avLst>
          </a:prstGeom>
          <a:solidFill>
            <a:srgbClr val="D8D4D4"/>
          </a:solidFill>
          <a:ln/>
        </p:spPr>
        <p:txBody>
          <a:bodyPr/>
          <a:lstStyle/>
          <a:p>
            <a:endParaRPr lang="en-US"/>
          </a:p>
        </p:txBody>
      </p:sp>
      <p:pic>
        <p:nvPicPr>
          <p:cNvPr id="8" name="Image 2" descr="preencoded.png"/>
          <p:cNvPicPr>
            <a:picLocks noChangeAspect="1"/>
          </p:cNvPicPr>
          <p:nvPr/>
        </p:nvPicPr>
        <p:blipFill>
          <a:blip r:embed="rId5"/>
          <a:stretch>
            <a:fillRect/>
          </a:stretch>
        </p:blipFill>
        <p:spPr>
          <a:xfrm>
            <a:off x="1902381" y="3227427"/>
            <a:ext cx="4304109" cy="1125736"/>
          </a:xfrm>
          <a:prstGeom prst="rect">
            <a:avLst/>
          </a:prstGeom>
        </p:spPr>
      </p:pic>
      <p:pic>
        <p:nvPicPr>
          <p:cNvPr id="9" name="Image 3" descr="preencoded.png"/>
          <p:cNvPicPr>
            <a:picLocks noChangeAspect="1"/>
          </p:cNvPicPr>
          <p:nvPr/>
        </p:nvPicPr>
        <p:blipFill>
          <a:blip r:embed="rId6"/>
          <a:stretch>
            <a:fillRect/>
          </a:stretch>
        </p:blipFill>
        <p:spPr>
          <a:xfrm>
            <a:off x="3918823" y="3620810"/>
            <a:ext cx="271105" cy="338852"/>
          </a:xfrm>
          <a:prstGeom prst="rect">
            <a:avLst/>
          </a:prstGeom>
        </p:spPr>
      </p:pic>
      <p:sp>
        <p:nvSpPr>
          <p:cNvPr id="10" name="Text 4"/>
          <p:cNvSpPr/>
          <p:nvPr/>
        </p:nvSpPr>
        <p:spPr>
          <a:xfrm>
            <a:off x="6399252" y="3420189"/>
            <a:ext cx="2547937" cy="316230"/>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GitOps &amp; IaC Maturity</a:t>
            </a:r>
            <a:endParaRPr lang="en-US" sz="1950" dirty="0"/>
          </a:p>
        </p:txBody>
      </p:sp>
      <p:sp>
        <p:nvSpPr>
          <p:cNvPr id="11" name="Text 5"/>
          <p:cNvSpPr/>
          <p:nvPr/>
        </p:nvSpPr>
        <p:spPr>
          <a:xfrm>
            <a:off x="6399252" y="3852029"/>
            <a:ext cx="5506164" cy="308372"/>
          </a:xfrm>
          <a:prstGeom prst="rect">
            <a:avLst/>
          </a:prstGeom>
          <a:noFill/>
          <a:ln/>
        </p:spPr>
        <p:txBody>
          <a:bodyPr wrap="non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Git repositories as the single source of truth for infrastructure</a:t>
            </a:r>
            <a:endParaRPr lang="en-US" sz="1500" dirty="0"/>
          </a:p>
        </p:txBody>
      </p:sp>
      <p:sp>
        <p:nvSpPr>
          <p:cNvPr id="12" name="Shape 6"/>
          <p:cNvSpPr/>
          <p:nvPr/>
        </p:nvSpPr>
        <p:spPr>
          <a:xfrm>
            <a:off x="6254591" y="4367689"/>
            <a:ext cx="7533918" cy="11430"/>
          </a:xfrm>
          <a:prstGeom prst="roundRect">
            <a:avLst>
              <a:gd name="adj" fmla="val 253023"/>
            </a:avLst>
          </a:prstGeom>
          <a:solidFill>
            <a:srgbClr val="D8D4D4"/>
          </a:solidFill>
          <a:ln/>
        </p:spPr>
        <p:txBody>
          <a:bodyPr/>
          <a:lstStyle/>
          <a:p>
            <a:endParaRPr lang="en-US"/>
          </a:p>
        </p:txBody>
      </p:sp>
      <p:pic>
        <p:nvPicPr>
          <p:cNvPr id="13" name="Image 4" descr="preencoded.png"/>
          <p:cNvPicPr>
            <a:picLocks noChangeAspect="1"/>
          </p:cNvPicPr>
          <p:nvPr/>
        </p:nvPicPr>
        <p:blipFill>
          <a:blip r:embed="rId7"/>
          <a:stretch>
            <a:fillRect/>
          </a:stretch>
        </p:blipFill>
        <p:spPr>
          <a:xfrm>
            <a:off x="826294" y="4401264"/>
            <a:ext cx="6456164" cy="1125736"/>
          </a:xfrm>
          <a:prstGeom prst="rect">
            <a:avLst/>
          </a:prstGeom>
        </p:spPr>
      </p:pic>
      <p:pic>
        <p:nvPicPr>
          <p:cNvPr id="14" name="Image 5" descr="preencoded.png"/>
          <p:cNvPicPr>
            <a:picLocks noChangeAspect="1"/>
          </p:cNvPicPr>
          <p:nvPr/>
        </p:nvPicPr>
        <p:blipFill>
          <a:blip r:embed="rId8"/>
          <a:stretch>
            <a:fillRect/>
          </a:stretch>
        </p:blipFill>
        <p:spPr>
          <a:xfrm>
            <a:off x="3918704" y="4794647"/>
            <a:ext cx="271105" cy="338852"/>
          </a:xfrm>
          <a:prstGeom prst="rect">
            <a:avLst/>
          </a:prstGeom>
        </p:spPr>
      </p:pic>
      <p:sp>
        <p:nvSpPr>
          <p:cNvPr id="15" name="Text 7"/>
          <p:cNvSpPr/>
          <p:nvPr/>
        </p:nvSpPr>
        <p:spPr>
          <a:xfrm>
            <a:off x="7475220" y="4594027"/>
            <a:ext cx="2530435" cy="316230"/>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Observability Focus</a:t>
            </a:r>
            <a:endParaRPr lang="en-US" sz="1950" dirty="0"/>
          </a:p>
        </p:txBody>
      </p:sp>
      <p:sp>
        <p:nvSpPr>
          <p:cNvPr id="16" name="Text 8"/>
          <p:cNvSpPr/>
          <p:nvPr/>
        </p:nvSpPr>
        <p:spPr>
          <a:xfrm>
            <a:off x="7475220" y="5025866"/>
            <a:ext cx="5904190" cy="308372"/>
          </a:xfrm>
          <a:prstGeom prst="rect">
            <a:avLst/>
          </a:prstGeom>
          <a:noFill/>
          <a:ln/>
        </p:spPr>
        <p:txBody>
          <a:bodyPr wrap="non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Beyond monitoring to understanding complex distributed systems</a:t>
            </a:r>
            <a:endParaRPr lang="en-US" sz="1500" dirty="0"/>
          </a:p>
        </p:txBody>
      </p:sp>
      <p:sp>
        <p:nvSpPr>
          <p:cNvPr id="17" name="Text 9"/>
          <p:cNvSpPr/>
          <p:nvPr/>
        </p:nvSpPr>
        <p:spPr>
          <a:xfrm>
            <a:off x="793790" y="5743813"/>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Modern DevOps has shifted focus from just "shipping fast" to creating comprehensive systems that maintain reliability at scale. Platform engineering teams now build internal developer platforms that abstract complexity and provide self-service capabilities to development teams.</a:t>
            </a:r>
            <a:endParaRPr lang="en-US" sz="1500" dirty="0"/>
          </a:p>
        </p:txBody>
      </p:sp>
      <p:sp>
        <p:nvSpPr>
          <p:cNvPr id="18" name="Text 10"/>
          <p:cNvSpPr/>
          <p:nvPr/>
        </p:nvSpPr>
        <p:spPr>
          <a:xfrm>
            <a:off x="793790" y="6577370"/>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The COVID-19 pandemic accelerated digital transformation efforts, making DevOps capabilities even more critical as organizations needed to adapt quickly to changing market conditions and support remote work environments.</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24627"/>
            <a:ext cx="5954197" cy="744260"/>
          </a:xfrm>
          <a:prstGeom prst="rect">
            <a:avLst/>
          </a:prstGeom>
          <a:noFill/>
          <a:ln/>
        </p:spPr>
        <p:txBody>
          <a:bodyPr wrap="none" lIns="0" tIns="0" rIns="0" bIns="0" rtlCol="0" anchor="t"/>
          <a:lstStyle/>
          <a:p>
            <a:pPr marL="0" indent="0" algn="l">
              <a:lnSpc>
                <a:spcPts val="5850"/>
              </a:lnSpc>
              <a:buNone/>
            </a:pPr>
            <a:r>
              <a:rPr lang="en-US" sz="4650" dirty="0">
                <a:solidFill>
                  <a:srgbClr val="020202"/>
                </a:solidFill>
                <a:latin typeface="PT Serif" pitchFamily="34" charset="0"/>
                <a:ea typeface="PT Serif" pitchFamily="34" charset="-122"/>
                <a:cs typeface="PT Serif" pitchFamily="34" charset="-120"/>
              </a:rPr>
              <a:t>The Future of DevOps</a:t>
            </a:r>
            <a:endParaRPr lang="en-US" sz="4650" dirty="0"/>
          </a:p>
        </p:txBody>
      </p:sp>
      <p:sp>
        <p:nvSpPr>
          <p:cNvPr id="3" name="Shape 1"/>
          <p:cNvSpPr/>
          <p:nvPr/>
        </p:nvSpPr>
        <p:spPr>
          <a:xfrm>
            <a:off x="793790" y="2277666"/>
            <a:ext cx="510302" cy="510302"/>
          </a:xfrm>
          <a:prstGeom prst="roundRect">
            <a:avLst>
              <a:gd name="adj" fmla="val 6667"/>
            </a:avLst>
          </a:prstGeom>
          <a:solidFill>
            <a:srgbClr val="F2EEE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870347" y="2309574"/>
            <a:ext cx="357188" cy="446484"/>
          </a:xfrm>
          <a:prstGeom prst="rect">
            <a:avLst/>
          </a:prstGeom>
        </p:spPr>
      </p:pic>
      <p:sp>
        <p:nvSpPr>
          <p:cNvPr id="5" name="Text 2"/>
          <p:cNvSpPr/>
          <p:nvPr/>
        </p:nvSpPr>
        <p:spPr>
          <a:xfrm>
            <a:off x="1530906" y="2277666"/>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Hyperautomation</a:t>
            </a:r>
            <a:endParaRPr lang="en-US" sz="2300" dirty="0"/>
          </a:p>
        </p:txBody>
      </p:sp>
      <p:sp>
        <p:nvSpPr>
          <p:cNvPr id="6" name="Text 3"/>
          <p:cNvSpPr/>
          <p:nvPr/>
        </p:nvSpPr>
        <p:spPr>
          <a:xfrm>
            <a:off x="1530906" y="2785824"/>
            <a:ext cx="3459242" cy="290322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AI-driven autonomous operations will reduce human intervention in routine tasks, allowing teams to focus on innovation. Expect self-healing systems that can detect, diagnose, and remediate issues without human intervention.</a:t>
            </a:r>
            <a:endParaRPr lang="en-US" sz="1750" dirty="0"/>
          </a:p>
        </p:txBody>
      </p:sp>
      <p:sp>
        <p:nvSpPr>
          <p:cNvPr id="7" name="Shape 4"/>
          <p:cNvSpPr/>
          <p:nvPr/>
        </p:nvSpPr>
        <p:spPr>
          <a:xfrm>
            <a:off x="5216962" y="2277666"/>
            <a:ext cx="510302" cy="510302"/>
          </a:xfrm>
          <a:prstGeom prst="roundRect">
            <a:avLst>
              <a:gd name="adj" fmla="val 6667"/>
            </a:avLst>
          </a:prstGeom>
          <a:solidFill>
            <a:srgbClr val="F2EEEE"/>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5293519" y="2309574"/>
            <a:ext cx="357188" cy="446484"/>
          </a:xfrm>
          <a:prstGeom prst="rect">
            <a:avLst/>
          </a:prstGeom>
        </p:spPr>
      </p:pic>
      <p:sp>
        <p:nvSpPr>
          <p:cNvPr id="9" name="Text 5"/>
          <p:cNvSpPr/>
          <p:nvPr/>
        </p:nvSpPr>
        <p:spPr>
          <a:xfrm>
            <a:off x="5954078" y="2277666"/>
            <a:ext cx="3459242" cy="744141"/>
          </a:xfrm>
          <a:prstGeom prst="rect">
            <a:avLst/>
          </a:prstGeom>
          <a:noFill/>
          <a:ln/>
        </p:spPr>
        <p:txBody>
          <a:bodyPr wrap="squar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Edge Computing Integration</a:t>
            </a:r>
            <a:endParaRPr lang="en-US" sz="2300" dirty="0"/>
          </a:p>
        </p:txBody>
      </p:sp>
      <p:sp>
        <p:nvSpPr>
          <p:cNvPr id="10" name="Text 6"/>
          <p:cNvSpPr/>
          <p:nvPr/>
        </p:nvSpPr>
        <p:spPr>
          <a:xfrm>
            <a:off x="5954078" y="3157895"/>
            <a:ext cx="3459242" cy="290322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DevOps practices will extend to edge environments and IoT devices, requiring new approaches to deployment, monitoring, and security for highly distributed systems operating in resource-constrained environments.</a:t>
            </a:r>
            <a:endParaRPr lang="en-US" sz="1750" dirty="0"/>
          </a:p>
        </p:txBody>
      </p:sp>
      <p:sp>
        <p:nvSpPr>
          <p:cNvPr id="11" name="Shape 7"/>
          <p:cNvSpPr/>
          <p:nvPr/>
        </p:nvSpPr>
        <p:spPr>
          <a:xfrm>
            <a:off x="9640133" y="2277666"/>
            <a:ext cx="510302" cy="510302"/>
          </a:xfrm>
          <a:prstGeom prst="roundRect">
            <a:avLst>
              <a:gd name="adj" fmla="val 6667"/>
            </a:avLst>
          </a:prstGeom>
          <a:solidFill>
            <a:srgbClr val="F2EEEE"/>
          </a:solidFill>
          <a:ln/>
        </p:spPr>
        <p:txBody>
          <a:bodyPr/>
          <a:lstStyle/>
          <a:p>
            <a:endParaRPr lang="en-US"/>
          </a:p>
        </p:txBody>
      </p:sp>
      <p:pic>
        <p:nvPicPr>
          <p:cNvPr id="12" name="Image 2" descr="preencoded.png"/>
          <p:cNvPicPr>
            <a:picLocks noChangeAspect="1"/>
          </p:cNvPicPr>
          <p:nvPr/>
        </p:nvPicPr>
        <p:blipFill>
          <a:blip r:embed="rId5"/>
          <a:stretch>
            <a:fillRect/>
          </a:stretch>
        </p:blipFill>
        <p:spPr>
          <a:xfrm>
            <a:off x="9716691" y="2309574"/>
            <a:ext cx="357188" cy="446484"/>
          </a:xfrm>
          <a:prstGeom prst="rect">
            <a:avLst/>
          </a:prstGeom>
        </p:spPr>
      </p:pic>
      <p:sp>
        <p:nvSpPr>
          <p:cNvPr id="13" name="Text 8"/>
          <p:cNvSpPr/>
          <p:nvPr/>
        </p:nvSpPr>
        <p:spPr>
          <a:xfrm>
            <a:off x="10377249" y="2277666"/>
            <a:ext cx="3459242" cy="744141"/>
          </a:xfrm>
          <a:prstGeom prst="rect">
            <a:avLst/>
          </a:prstGeom>
          <a:noFill/>
          <a:ln/>
        </p:spPr>
        <p:txBody>
          <a:bodyPr wrap="square" lIns="0" tIns="0" rIns="0" bIns="0" rtlCol="0" anchor="t"/>
          <a:lstStyle/>
          <a:p>
            <a:pPr marL="0" indent="0" algn="l">
              <a:lnSpc>
                <a:spcPts val="2900"/>
              </a:lnSpc>
              <a:buNone/>
            </a:pPr>
            <a:r>
              <a:rPr lang="en-US" sz="2300" dirty="0">
                <a:solidFill>
                  <a:srgbClr val="383838"/>
                </a:solidFill>
                <a:latin typeface="PT Serif" pitchFamily="34" charset="0"/>
                <a:ea typeface="PT Serif" pitchFamily="34" charset="-122"/>
                <a:cs typeface="PT Serif" pitchFamily="34" charset="-120"/>
              </a:rPr>
              <a:t>Enterprise-Wide Adoption</a:t>
            </a:r>
            <a:endParaRPr lang="en-US" sz="2300" dirty="0"/>
          </a:p>
        </p:txBody>
      </p:sp>
      <p:sp>
        <p:nvSpPr>
          <p:cNvPr id="14" name="Text 9"/>
          <p:cNvSpPr/>
          <p:nvPr/>
        </p:nvSpPr>
        <p:spPr>
          <a:xfrm>
            <a:off x="10377249" y="3157895"/>
            <a:ext cx="3459242" cy="2903220"/>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DevOps principles will expand beyond technology to transform business operations across departments. Concepts like version control, automation, and continuous improvement will be applied to finance, marketing, and other business functions.</a:t>
            </a:r>
            <a:endParaRPr lang="en-US" sz="1750" dirty="0"/>
          </a:p>
        </p:txBody>
      </p:sp>
      <p:sp>
        <p:nvSpPr>
          <p:cNvPr id="15" name="Text 10"/>
          <p:cNvSpPr/>
          <p:nvPr/>
        </p:nvSpPr>
        <p:spPr>
          <a:xfrm>
            <a:off x="793790" y="631626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83838"/>
                </a:solidFill>
                <a:latin typeface="DM Sans" pitchFamily="34" charset="0"/>
                <a:ea typeface="DM Sans" pitchFamily="34" charset="-122"/>
                <a:cs typeface="DM Sans" pitchFamily="34" charset="-120"/>
              </a:rPr>
              <a:t>As DevOps continues to evolve, the distinction between development and operations may eventually disappear entirely. Instead, we may see the emergence of product engineering teams with end-to-end responsibility for building, deploying, and operating software systems throughout their entire lifecycle.</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6047" y="698897"/>
            <a:ext cx="6673691" cy="675084"/>
          </a:xfrm>
          <a:prstGeom prst="rect">
            <a:avLst/>
          </a:prstGeom>
          <a:noFill/>
          <a:ln/>
        </p:spPr>
        <p:txBody>
          <a:bodyPr wrap="none" lIns="0" tIns="0" rIns="0" bIns="0" rtlCol="0" anchor="t"/>
          <a:lstStyle/>
          <a:p>
            <a:pPr marL="0" indent="0" algn="l">
              <a:lnSpc>
                <a:spcPts val="5300"/>
              </a:lnSpc>
              <a:buNone/>
            </a:pPr>
            <a:r>
              <a:rPr lang="en-US" sz="4250" b="1" kern="0" spc="-128" dirty="0">
                <a:solidFill>
                  <a:srgbClr val="000000"/>
                </a:solidFill>
                <a:latin typeface="Inter Bold" pitchFamily="34" charset="0"/>
                <a:ea typeface="Inter Bold" pitchFamily="34" charset="-122"/>
                <a:cs typeface="Inter Bold" pitchFamily="34" charset="-120"/>
              </a:rPr>
              <a:t>DevOps Evolution Timeline</a:t>
            </a:r>
            <a:endParaRPr lang="en-US" sz="4250" dirty="0"/>
          </a:p>
        </p:txBody>
      </p:sp>
      <p:sp>
        <p:nvSpPr>
          <p:cNvPr id="3" name="Shape 1"/>
          <p:cNvSpPr/>
          <p:nvPr/>
        </p:nvSpPr>
        <p:spPr>
          <a:xfrm>
            <a:off x="7299960" y="1805940"/>
            <a:ext cx="30480" cy="5724644"/>
          </a:xfrm>
          <a:prstGeom prst="roundRect">
            <a:avLst>
              <a:gd name="adj" fmla="val 297674"/>
            </a:avLst>
          </a:prstGeom>
          <a:solidFill>
            <a:srgbClr val="C0C1D7"/>
          </a:solidFill>
          <a:ln/>
        </p:spPr>
        <p:txBody>
          <a:bodyPr/>
          <a:lstStyle/>
          <a:p>
            <a:endParaRPr lang="en-US"/>
          </a:p>
        </p:txBody>
      </p:sp>
      <p:sp>
        <p:nvSpPr>
          <p:cNvPr id="4" name="Shape 2"/>
          <p:cNvSpPr/>
          <p:nvPr/>
        </p:nvSpPr>
        <p:spPr>
          <a:xfrm>
            <a:off x="6454616" y="2276713"/>
            <a:ext cx="648057" cy="30480"/>
          </a:xfrm>
          <a:prstGeom prst="roundRect">
            <a:avLst>
              <a:gd name="adj" fmla="val 297674"/>
            </a:avLst>
          </a:prstGeom>
          <a:solidFill>
            <a:srgbClr val="C0C1D7"/>
          </a:solidFill>
          <a:ln/>
        </p:spPr>
        <p:txBody>
          <a:bodyPr/>
          <a:lstStyle/>
          <a:p>
            <a:endParaRPr lang="en-US"/>
          </a:p>
        </p:txBody>
      </p:sp>
      <p:sp>
        <p:nvSpPr>
          <p:cNvPr id="5" name="Shape 3"/>
          <p:cNvSpPr/>
          <p:nvPr/>
        </p:nvSpPr>
        <p:spPr>
          <a:xfrm>
            <a:off x="7072193" y="2048947"/>
            <a:ext cx="486013" cy="486013"/>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6" name="Text 4"/>
          <p:cNvSpPr/>
          <p:nvPr/>
        </p:nvSpPr>
        <p:spPr>
          <a:xfrm>
            <a:off x="7153215" y="2089487"/>
            <a:ext cx="323969" cy="404932"/>
          </a:xfrm>
          <a:prstGeom prst="rect">
            <a:avLst/>
          </a:prstGeom>
          <a:noFill/>
          <a:ln/>
        </p:spPr>
        <p:txBody>
          <a:bodyPr wrap="none" lIns="0" tIns="0" rIns="0" bIns="0" rtlCol="0" anchor="t"/>
          <a:lstStyle/>
          <a:p>
            <a:pPr marL="0" indent="0" algn="ctr">
              <a:lnSpc>
                <a:spcPts val="2550"/>
              </a:lnSpc>
              <a:buNone/>
            </a:pPr>
            <a:r>
              <a:rPr lang="en-US" sz="2550" b="1" kern="0" spc="-77" dirty="0">
                <a:solidFill>
                  <a:srgbClr val="272525"/>
                </a:solidFill>
                <a:latin typeface="Inter Bold" pitchFamily="34" charset="0"/>
                <a:ea typeface="Inter Bold" pitchFamily="34" charset="-122"/>
                <a:cs typeface="Inter Bold" pitchFamily="34" charset="-120"/>
              </a:rPr>
              <a:t>1</a:t>
            </a:r>
            <a:endParaRPr lang="en-US" sz="2550" dirty="0"/>
          </a:p>
        </p:txBody>
      </p:sp>
      <p:sp>
        <p:nvSpPr>
          <p:cNvPr id="7" name="Text 5"/>
          <p:cNvSpPr/>
          <p:nvPr/>
        </p:nvSpPr>
        <p:spPr>
          <a:xfrm>
            <a:off x="3534966" y="2021919"/>
            <a:ext cx="2700218" cy="337542"/>
          </a:xfrm>
          <a:prstGeom prst="rect">
            <a:avLst/>
          </a:prstGeom>
          <a:noFill/>
          <a:ln/>
        </p:spPr>
        <p:txBody>
          <a:bodyPr wrap="none" lIns="0" tIns="0" rIns="0" bIns="0" rtlCol="0" anchor="t"/>
          <a:lstStyle/>
          <a:p>
            <a:pPr marL="0" indent="0" algn="r">
              <a:lnSpc>
                <a:spcPts val="2650"/>
              </a:lnSpc>
              <a:buNone/>
            </a:pPr>
            <a:r>
              <a:rPr lang="en-US" sz="2100" b="1" kern="0" spc="-64" dirty="0">
                <a:solidFill>
                  <a:srgbClr val="272525"/>
                </a:solidFill>
                <a:latin typeface="Inter Bold" pitchFamily="34" charset="0"/>
                <a:ea typeface="Inter Bold" pitchFamily="34" charset="-122"/>
                <a:cs typeface="Inter Bold" pitchFamily="34" charset="-120"/>
              </a:rPr>
              <a:t>2007-2008</a:t>
            </a:r>
            <a:endParaRPr lang="en-US" sz="2100" dirty="0"/>
          </a:p>
        </p:txBody>
      </p:sp>
      <p:sp>
        <p:nvSpPr>
          <p:cNvPr id="8" name="Text 6"/>
          <p:cNvSpPr/>
          <p:nvPr/>
        </p:nvSpPr>
        <p:spPr>
          <a:xfrm>
            <a:off x="756047" y="2489002"/>
            <a:ext cx="5479137" cy="691039"/>
          </a:xfrm>
          <a:prstGeom prst="rect">
            <a:avLst/>
          </a:prstGeom>
          <a:noFill/>
          <a:ln/>
        </p:spPr>
        <p:txBody>
          <a:bodyPr wrap="square" lIns="0" tIns="0" rIns="0" bIns="0" rtlCol="0" anchor="t"/>
          <a:lstStyle/>
          <a:p>
            <a:pPr marL="0" indent="0" algn="r">
              <a:lnSpc>
                <a:spcPts val="2700"/>
              </a:lnSpc>
              <a:buNone/>
            </a:pPr>
            <a:r>
              <a:rPr lang="en-US" sz="1700" kern="0" spc="-34" dirty="0">
                <a:solidFill>
                  <a:srgbClr val="272525"/>
                </a:solidFill>
                <a:latin typeface="Inter" pitchFamily="34" charset="0"/>
                <a:ea typeface="Inter" pitchFamily="34" charset="-122"/>
                <a:cs typeface="Inter" pitchFamily="34" charset="-120"/>
              </a:rPr>
              <a:t>Frustration grows between dev and ops teams. Siloed approaches create bottlenecks.</a:t>
            </a:r>
            <a:endParaRPr lang="en-US" sz="1700" dirty="0"/>
          </a:p>
        </p:txBody>
      </p:sp>
      <p:sp>
        <p:nvSpPr>
          <p:cNvPr id="9" name="Shape 7"/>
          <p:cNvSpPr/>
          <p:nvPr/>
        </p:nvSpPr>
        <p:spPr>
          <a:xfrm>
            <a:off x="7527727" y="3356729"/>
            <a:ext cx="648057" cy="30480"/>
          </a:xfrm>
          <a:prstGeom prst="roundRect">
            <a:avLst>
              <a:gd name="adj" fmla="val 297674"/>
            </a:avLst>
          </a:prstGeom>
          <a:solidFill>
            <a:srgbClr val="C0C1D7"/>
          </a:solidFill>
          <a:ln/>
        </p:spPr>
        <p:txBody>
          <a:bodyPr/>
          <a:lstStyle/>
          <a:p>
            <a:endParaRPr lang="en-US"/>
          </a:p>
        </p:txBody>
      </p:sp>
      <p:sp>
        <p:nvSpPr>
          <p:cNvPr id="10" name="Shape 8"/>
          <p:cNvSpPr/>
          <p:nvPr/>
        </p:nvSpPr>
        <p:spPr>
          <a:xfrm>
            <a:off x="7072193" y="3128963"/>
            <a:ext cx="486013" cy="486013"/>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11" name="Text 9"/>
          <p:cNvSpPr/>
          <p:nvPr/>
        </p:nvSpPr>
        <p:spPr>
          <a:xfrm>
            <a:off x="7153215" y="3169503"/>
            <a:ext cx="323969" cy="404932"/>
          </a:xfrm>
          <a:prstGeom prst="rect">
            <a:avLst/>
          </a:prstGeom>
          <a:noFill/>
          <a:ln/>
        </p:spPr>
        <p:txBody>
          <a:bodyPr wrap="none" lIns="0" tIns="0" rIns="0" bIns="0" rtlCol="0" anchor="t"/>
          <a:lstStyle/>
          <a:p>
            <a:pPr marL="0" indent="0" algn="ctr">
              <a:lnSpc>
                <a:spcPts val="2550"/>
              </a:lnSpc>
              <a:buNone/>
            </a:pPr>
            <a:r>
              <a:rPr lang="en-US" sz="2550" b="1" kern="0" spc="-77" dirty="0">
                <a:solidFill>
                  <a:srgbClr val="272525"/>
                </a:solidFill>
                <a:latin typeface="Inter Bold" pitchFamily="34" charset="0"/>
                <a:ea typeface="Inter Bold" pitchFamily="34" charset="-122"/>
                <a:cs typeface="Inter Bold" pitchFamily="34" charset="-120"/>
              </a:rPr>
              <a:t>2</a:t>
            </a:r>
            <a:endParaRPr lang="en-US" sz="2550" dirty="0"/>
          </a:p>
        </p:txBody>
      </p:sp>
      <p:sp>
        <p:nvSpPr>
          <p:cNvPr id="12" name="Text 10"/>
          <p:cNvSpPr/>
          <p:nvPr/>
        </p:nvSpPr>
        <p:spPr>
          <a:xfrm>
            <a:off x="8395216" y="3101935"/>
            <a:ext cx="2700218" cy="337542"/>
          </a:xfrm>
          <a:prstGeom prst="rect">
            <a:avLst/>
          </a:prstGeom>
          <a:noFill/>
          <a:ln/>
        </p:spPr>
        <p:txBody>
          <a:bodyPr wrap="none" lIns="0" tIns="0" rIns="0" bIns="0" rtlCol="0" anchor="t"/>
          <a:lstStyle/>
          <a:p>
            <a:pPr marL="0" indent="0" algn="l">
              <a:lnSpc>
                <a:spcPts val="2650"/>
              </a:lnSpc>
              <a:buNone/>
            </a:pPr>
            <a:r>
              <a:rPr lang="en-US" sz="2100" b="1" kern="0" spc="-64" dirty="0">
                <a:solidFill>
                  <a:srgbClr val="272525"/>
                </a:solidFill>
                <a:latin typeface="Inter Bold" pitchFamily="34" charset="0"/>
                <a:ea typeface="Inter Bold" pitchFamily="34" charset="-122"/>
                <a:cs typeface="Inter Bold" pitchFamily="34" charset="-120"/>
              </a:rPr>
              <a:t>2009</a:t>
            </a:r>
            <a:endParaRPr lang="en-US" sz="2100" dirty="0"/>
          </a:p>
        </p:txBody>
      </p:sp>
      <p:sp>
        <p:nvSpPr>
          <p:cNvPr id="13" name="Text 11"/>
          <p:cNvSpPr/>
          <p:nvPr/>
        </p:nvSpPr>
        <p:spPr>
          <a:xfrm>
            <a:off x="8395216" y="3569018"/>
            <a:ext cx="5479137" cy="691039"/>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Inter" pitchFamily="34" charset="0"/>
                <a:ea typeface="Inter" pitchFamily="34" charset="-122"/>
                <a:cs typeface="Inter" pitchFamily="34" charset="-120"/>
              </a:rPr>
              <a:t>Term "DevOps" coined at Velocity Conference. Patrick Debois organizes first DevOpsDays.</a:t>
            </a:r>
            <a:endParaRPr lang="en-US" sz="1700" dirty="0"/>
          </a:p>
        </p:txBody>
      </p:sp>
      <p:sp>
        <p:nvSpPr>
          <p:cNvPr id="14" name="Shape 12"/>
          <p:cNvSpPr/>
          <p:nvPr/>
        </p:nvSpPr>
        <p:spPr>
          <a:xfrm>
            <a:off x="6454616" y="4328755"/>
            <a:ext cx="648057" cy="30480"/>
          </a:xfrm>
          <a:prstGeom prst="roundRect">
            <a:avLst>
              <a:gd name="adj" fmla="val 297674"/>
            </a:avLst>
          </a:prstGeom>
          <a:solidFill>
            <a:srgbClr val="C0C1D7"/>
          </a:solidFill>
          <a:ln/>
        </p:spPr>
        <p:txBody>
          <a:bodyPr/>
          <a:lstStyle/>
          <a:p>
            <a:endParaRPr lang="en-US"/>
          </a:p>
        </p:txBody>
      </p:sp>
      <p:sp>
        <p:nvSpPr>
          <p:cNvPr id="15" name="Shape 13"/>
          <p:cNvSpPr/>
          <p:nvPr/>
        </p:nvSpPr>
        <p:spPr>
          <a:xfrm>
            <a:off x="7072193" y="4100989"/>
            <a:ext cx="486013" cy="486013"/>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16" name="Text 14"/>
          <p:cNvSpPr/>
          <p:nvPr/>
        </p:nvSpPr>
        <p:spPr>
          <a:xfrm>
            <a:off x="7153215" y="4141530"/>
            <a:ext cx="323969" cy="404932"/>
          </a:xfrm>
          <a:prstGeom prst="rect">
            <a:avLst/>
          </a:prstGeom>
          <a:noFill/>
          <a:ln/>
        </p:spPr>
        <p:txBody>
          <a:bodyPr wrap="none" lIns="0" tIns="0" rIns="0" bIns="0" rtlCol="0" anchor="t"/>
          <a:lstStyle/>
          <a:p>
            <a:pPr marL="0" indent="0" algn="ctr">
              <a:lnSpc>
                <a:spcPts val="2550"/>
              </a:lnSpc>
              <a:buNone/>
            </a:pPr>
            <a:r>
              <a:rPr lang="en-US" sz="2550" b="1" kern="0" spc="-77" dirty="0">
                <a:solidFill>
                  <a:srgbClr val="272525"/>
                </a:solidFill>
                <a:latin typeface="Inter Bold" pitchFamily="34" charset="0"/>
                <a:ea typeface="Inter Bold" pitchFamily="34" charset="-122"/>
                <a:cs typeface="Inter Bold" pitchFamily="34" charset="-120"/>
              </a:rPr>
              <a:t>3</a:t>
            </a:r>
            <a:endParaRPr lang="en-US" sz="2550" dirty="0"/>
          </a:p>
        </p:txBody>
      </p:sp>
      <p:sp>
        <p:nvSpPr>
          <p:cNvPr id="17" name="Text 15"/>
          <p:cNvSpPr/>
          <p:nvPr/>
        </p:nvSpPr>
        <p:spPr>
          <a:xfrm>
            <a:off x="3534966" y="4073962"/>
            <a:ext cx="2700218" cy="337542"/>
          </a:xfrm>
          <a:prstGeom prst="rect">
            <a:avLst/>
          </a:prstGeom>
          <a:noFill/>
          <a:ln/>
        </p:spPr>
        <p:txBody>
          <a:bodyPr wrap="none" lIns="0" tIns="0" rIns="0" bIns="0" rtlCol="0" anchor="t"/>
          <a:lstStyle/>
          <a:p>
            <a:pPr marL="0" indent="0" algn="r">
              <a:lnSpc>
                <a:spcPts val="2650"/>
              </a:lnSpc>
              <a:buNone/>
            </a:pPr>
            <a:r>
              <a:rPr lang="en-US" sz="2100" b="1" kern="0" spc="-64" dirty="0">
                <a:solidFill>
                  <a:srgbClr val="272525"/>
                </a:solidFill>
                <a:latin typeface="Inter Bold" pitchFamily="34" charset="0"/>
                <a:ea typeface="Inter Bold" pitchFamily="34" charset="-122"/>
                <a:cs typeface="Inter Bold" pitchFamily="34" charset="-120"/>
              </a:rPr>
              <a:t>2010-2013</a:t>
            </a:r>
            <a:endParaRPr lang="en-US" sz="2100" dirty="0"/>
          </a:p>
        </p:txBody>
      </p:sp>
      <p:sp>
        <p:nvSpPr>
          <p:cNvPr id="18" name="Text 16"/>
          <p:cNvSpPr/>
          <p:nvPr/>
        </p:nvSpPr>
        <p:spPr>
          <a:xfrm>
            <a:off x="756047" y="4541044"/>
            <a:ext cx="5479137" cy="691039"/>
          </a:xfrm>
          <a:prstGeom prst="rect">
            <a:avLst/>
          </a:prstGeom>
          <a:noFill/>
          <a:ln/>
        </p:spPr>
        <p:txBody>
          <a:bodyPr wrap="square" lIns="0" tIns="0" rIns="0" bIns="0" rtlCol="0" anchor="t"/>
          <a:lstStyle/>
          <a:p>
            <a:pPr marL="0" indent="0" algn="r">
              <a:lnSpc>
                <a:spcPts val="2700"/>
              </a:lnSpc>
              <a:buNone/>
            </a:pPr>
            <a:r>
              <a:rPr lang="en-US" sz="1700" kern="0" spc="-34" dirty="0">
                <a:solidFill>
                  <a:srgbClr val="272525"/>
                </a:solidFill>
                <a:latin typeface="Inter" pitchFamily="34" charset="0"/>
                <a:ea typeface="Inter" pitchFamily="34" charset="-122"/>
                <a:cs typeface="Inter" pitchFamily="34" charset="-120"/>
              </a:rPr>
              <a:t>Early tooling emerges. Chef, Puppet gain popularity. Continuous integration concepts spread.</a:t>
            </a:r>
            <a:endParaRPr lang="en-US" sz="1700" dirty="0"/>
          </a:p>
        </p:txBody>
      </p:sp>
      <p:sp>
        <p:nvSpPr>
          <p:cNvPr id="19" name="Shape 17"/>
          <p:cNvSpPr/>
          <p:nvPr/>
        </p:nvSpPr>
        <p:spPr>
          <a:xfrm>
            <a:off x="7527727" y="5300901"/>
            <a:ext cx="648057" cy="30480"/>
          </a:xfrm>
          <a:prstGeom prst="roundRect">
            <a:avLst>
              <a:gd name="adj" fmla="val 297674"/>
            </a:avLst>
          </a:prstGeom>
          <a:solidFill>
            <a:srgbClr val="C0C1D7"/>
          </a:solidFill>
          <a:ln/>
        </p:spPr>
        <p:txBody>
          <a:bodyPr/>
          <a:lstStyle/>
          <a:p>
            <a:endParaRPr lang="en-US"/>
          </a:p>
        </p:txBody>
      </p:sp>
      <p:sp>
        <p:nvSpPr>
          <p:cNvPr id="20" name="Shape 18"/>
          <p:cNvSpPr/>
          <p:nvPr/>
        </p:nvSpPr>
        <p:spPr>
          <a:xfrm>
            <a:off x="7072193" y="5073134"/>
            <a:ext cx="486013" cy="486013"/>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21" name="Text 19"/>
          <p:cNvSpPr/>
          <p:nvPr/>
        </p:nvSpPr>
        <p:spPr>
          <a:xfrm>
            <a:off x="7153215" y="5113675"/>
            <a:ext cx="323969" cy="404932"/>
          </a:xfrm>
          <a:prstGeom prst="rect">
            <a:avLst/>
          </a:prstGeom>
          <a:noFill/>
          <a:ln/>
        </p:spPr>
        <p:txBody>
          <a:bodyPr wrap="none" lIns="0" tIns="0" rIns="0" bIns="0" rtlCol="0" anchor="t"/>
          <a:lstStyle/>
          <a:p>
            <a:pPr marL="0" indent="0" algn="ctr">
              <a:lnSpc>
                <a:spcPts val="2550"/>
              </a:lnSpc>
              <a:buNone/>
            </a:pPr>
            <a:r>
              <a:rPr lang="en-US" sz="2550" b="1" kern="0" spc="-77" dirty="0">
                <a:solidFill>
                  <a:srgbClr val="272525"/>
                </a:solidFill>
                <a:latin typeface="Inter Bold" pitchFamily="34" charset="0"/>
                <a:ea typeface="Inter Bold" pitchFamily="34" charset="-122"/>
                <a:cs typeface="Inter Bold" pitchFamily="34" charset="-120"/>
              </a:rPr>
              <a:t>4</a:t>
            </a:r>
            <a:endParaRPr lang="en-US" sz="2550" dirty="0"/>
          </a:p>
        </p:txBody>
      </p:sp>
      <p:sp>
        <p:nvSpPr>
          <p:cNvPr id="22" name="Text 20"/>
          <p:cNvSpPr/>
          <p:nvPr/>
        </p:nvSpPr>
        <p:spPr>
          <a:xfrm>
            <a:off x="8395216" y="5046107"/>
            <a:ext cx="2700218" cy="337542"/>
          </a:xfrm>
          <a:prstGeom prst="rect">
            <a:avLst/>
          </a:prstGeom>
          <a:noFill/>
          <a:ln/>
        </p:spPr>
        <p:txBody>
          <a:bodyPr wrap="none" lIns="0" tIns="0" rIns="0" bIns="0" rtlCol="0" anchor="t"/>
          <a:lstStyle/>
          <a:p>
            <a:pPr marL="0" indent="0" algn="l">
              <a:lnSpc>
                <a:spcPts val="2650"/>
              </a:lnSpc>
              <a:buNone/>
            </a:pPr>
            <a:r>
              <a:rPr lang="en-US" sz="2100" b="1" kern="0" spc="-64" dirty="0">
                <a:solidFill>
                  <a:srgbClr val="272525"/>
                </a:solidFill>
                <a:latin typeface="Inter Bold" pitchFamily="34" charset="0"/>
                <a:ea typeface="Inter Bold" pitchFamily="34" charset="-122"/>
                <a:cs typeface="Inter Bold" pitchFamily="34" charset="-120"/>
              </a:rPr>
              <a:t>2014-2016</a:t>
            </a:r>
            <a:endParaRPr lang="en-US" sz="2100" dirty="0"/>
          </a:p>
        </p:txBody>
      </p:sp>
      <p:sp>
        <p:nvSpPr>
          <p:cNvPr id="23" name="Text 21"/>
          <p:cNvSpPr/>
          <p:nvPr/>
        </p:nvSpPr>
        <p:spPr>
          <a:xfrm>
            <a:off x="8395216" y="5513189"/>
            <a:ext cx="5479137" cy="691039"/>
          </a:xfrm>
          <a:prstGeom prst="rect">
            <a:avLst/>
          </a:prstGeom>
          <a:noFill/>
          <a:ln/>
        </p:spPr>
        <p:txBody>
          <a:bodyPr wrap="square" lIns="0" tIns="0" rIns="0" bIns="0" rtlCol="0" anchor="t"/>
          <a:lstStyle/>
          <a:p>
            <a:pPr marL="0" indent="0" algn="l">
              <a:lnSpc>
                <a:spcPts val="2700"/>
              </a:lnSpc>
              <a:buNone/>
            </a:pPr>
            <a:r>
              <a:rPr lang="en-US" sz="1700" kern="0" spc="-34" dirty="0">
                <a:solidFill>
                  <a:srgbClr val="272525"/>
                </a:solidFill>
                <a:latin typeface="Inter" pitchFamily="34" charset="0"/>
                <a:ea typeface="Inter" pitchFamily="34" charset="-122"/>
                <a:cs typeface="Inter" pitchFamily="34" charset="-120"/>
              </a:rPr>
              <a:t>Docker and containerization revolutionize deployment. Microservices architectures gain traction.</a:t>
            </a:r>
            <a:endParaRPr lang="en-US" sz="1700" dirty="0"/>
          </a:p>
        </p:txBody>
      </p:sp>
      <p:sp>
        <p:nvSpPr>
          <p:cNvPr id="24" name="Shape 22"/>
          <p:cNvSpPr/>
          <p:nvPr/>
        </p:nvSpPr>
        <p:spPr>
          <a:xfrm>
            <a:off x="6454616" y="6273046"/>
            <a:ext cx="648057" cy="30480"/>
          </a:xfrm>
          <a:prstGeom prst="roundRect">
            <a:avLst>
              <a:gd name="adj" fmla="val 297674"/>
            </a:avLst>
          </a:prstGeom>
          <a:solidFill>
            <a:srgbClr val="C0C1D7"/>
          </a:solidFill>
          <a:ln/>
        </p:spPr>
        <p:txBody>
          <a:bodyPr/>
          <a:lstStyle/>
          <a:p>
            <a:endParaRPr lang="en-US"/>
          </a:p>
        </p:txBody>
      </p:sp>
      <p:sp>
        <p:nvSpPr>
          <p:cNvPr id="25" name="Shape 23"/>
          <p:cNvSpPr/>
          <p:nvPr/>
        </p:nvSpPr>
        <p:spPr>
          <a:xfrm>
            <a:off x="7072193" y="6045279"/>
            <a:ext cx="486013" cy="486013"/>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26" name="Text 24"/>
          <p:cNvSpPr/>
          <p:nvPr/>
        </p:nvSpPr>
        <p:spPr>
          <a:xfrm>
            <a:off x="7153215" y="6085820"/>
            <a:ext cx="323969" cy="404932"/>
          </a:xfrm>
          <a:prstGeom prst="rect">
            <a:avLst/>
          </a:prstGeom>
          <a:noFill/>
          <a:ln/>
        </p:spPr>
        <p:txBody>
          <a:bodyPr wrap="none" lIns="0" tIns="0" rIns="0" bIns="0" rtlCol="0" anchor="t"/>
          <a:lstStyle/>
          <a:p>
            <a:pPr marL="0" indent="0" algn="ctr">
              <a:lnSpc>
                <a:spcPts val="2550"/>
              </a:lnSpc>
              <a:buNone/>
            </a:pPr>
            <a:r>
              <a:rPr lang="en-US" sz="2550" b="1" kern="0" spc="-77" dirty="0">
                <a:solidFill>
                  <a:srgbClr val="272525"/>
                </a:solidFill>
                <a:latin typeface="Inter Bold" pitchFamily="34" charset="0"/>
                <a:ea typeface="Inter Bold" pitchFamily="34" charset="-122"/>
                <a:cs typeface="Inter Bold" pitchFamily="34" charset="-120"/>
              </a:rPr>
              <a:t>5</a:t>
            </a:r>
            <a:endParaRPr lang="en-US" sz="2550" dirty="0"/>
          </a:p>
        </p:txBody>
      </p:sp>
      <p:sp>
        <p:nvSpPr>
          <p:cNvPr id="27" name="Text 25"/>
          <p:cNvSpPr/>
          <p:nvPr/>
        </p:nvSpPr>
        <p:spPr>
          <a:xfrm>
            <a:off x="3534966" y="6018252"/>
            <a:ext cx="2700218" cy="337542"/>
          </a:xfrm>
          <a:prstGeom prst="rect">
            <a:avLst/>
          </a:prstGeom>
          <a:noFill/>
          <a:ln/>
        </p:spPr>
        <p:txBody>
          <a:bodyPr wrap="none" lIns="0" tIns="0" rIns="0" bIns="0" rtlCol="0" anchor="t"/>
          <a:lstStyle/>
          <a:p>
            <a:pPr marL="0" indent="0" algn="r">
              <a:lnSpc>
                <a:spcPts val="2650"/>
              </a:lnSpc>
              <a:buNone/>
            </a:pPr>
            <a:r>
              <a:rPr lang="en-US" sz="2100" b="1" kern="0" spc="-64" dirty="0">
                <a:solidFill>
                  <a:srgbClr val="272525"/>
                </a:solidFill>
                <a:latin typeface="Inter Bold" pitchFamily="34" charset="0"/>
                <a:ea typeface="Inter Bold" pitchFamily="34" charset="-122"/>
                <a:cs typeface="Inter Bold" pitchFamily="34" charset="-120"/>
              </a:rPr>
              <a:t>2017-Present</a:t>
            </a:r>
            <a:endParaRPr lang="en-US" sz="2100" dirty="0"/>
          </a:p>
        </p:txBody>
      </p:sp>
      <p:sp>
        <p:nvSpPr>
          <p:cNvPr id="28" name="Text 26"/>
          <p:cNvSpPr/>
          <p:nvPr/>
        </p:nvSpPr>
        <p:spPr>
          <a:xfrm>
            <a:off x="756047" y="6485334"/>
            <a:ext cx="5479137" cy="691039"/>
          </a:xfrm>
          <a:prstGeom prst="rect">
            <a:avLst/>
          </a:prstGeom>
          <a:noFill/>
          <a:ln/>
        </p:spPr>
        <p:txBody>
          <a:bodyPr wrap="square" lIns="0" tIns="0" rIns="0" bIns="0" rtlCol="0" anchor="t"/>
          <a:lstStyle/>
          <a:p>
            <a:pPr marL="0" indent="0" algn="r">
              <a:lnSpc>
                <a:spcPts val="2700"/>
              </a:lnSpc>
              <a:buNone/>
            </a:pPr>
            <a:r>
              <a:rPr lang="en-US" sz="1700" kern="0" spc="-34" dirty="0">
                <a:solidFill>
                  <a:srgbClr val="272525"/>
                </a:solidFill>
                <a:latin typeface="Inter" pitchFamily="34" charset="0"/>
                <a:ea typeface="Inter" pitchFamily="34" charset="-122"/>
                <a:cs typeface="Inter" pitchFamily="34" charset="-120"/>
              </a:rPr>
              <a:t>GitOps, MLOps, and DevSecOps expand the model. Enterprise adoption accelerates.</a:t>
            </a:r>
            <a:endParaRPr lang="en-US" sz="1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51109"/>
            <a:ext cx="7754898"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DevOps Stakeholders &amp; Goals</a:t>
            </a:r>
            <a:endParaRPr lang="en-US" sz="4450" dirty="0"/>
          </a:p>
        </p:txBody>
      </p:sp>
      <p:sp>
        <p:nvSpPr>
          <p:cNvPr id="3" name="Text 1"/>
          <p:cNvSpPr/>
          <p:nvPr/>
        </p:nvSpPr>
        <p:spPr>
          <a:xfrm>
            <a:off x="2197418" y="2770823"/>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Developers</a:t>
            </a:r>
            <a:endParaRPr lang="en-US" sz="2200" dirty="0"/>
          </a:p>
        </p:txBody>
      </p:sp>
      <p:sp>
        <p:nvSpPr>
          <p:cNvPr id="4" name="Text 2"/>
          <p:cNvSpPr/>
          <p:nvPr/>
        </p:nvSpPr>
        <p:spPr>
          <a:xfrm>
            <a:off x="793790" y="3261241"/>
            <a:ext cx="4238863" cy="1088708"/>
          </a:xfrm>
          <a:prstGeom prst="rect">
            <a:avLst/>
          </a:prstGeom>
          <a:noFill/>
          <a:ln/>
        </p:spPr>
        <p:txBody>
          <a:bodyPr wrap="squar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Seeking faster feedback, self-service infrastructure, and streamlined processes.</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324362" y="3665458"/>
            <a:ext cx="318968" cy="398621"/>
          </a:xfrm>
          <a:prstGeom prst="rect">
            <a:avLst/>
          </a:prstGeom>
        </p:spPr>
      </p:pic>
      <p:sp>
        <p:nvSpPr>
          <p:cNvPr id="7" name="Text 3"/>
          <p:cNvSpPr/>
          <p:nvPr/>
        </p:nvSpPr>
        <p:spPr>
          <a:xfrm>
            <a:off x="9597628" y="2952274"/>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Operations</a:t>
            </a:r>
            <a:endParaRPr lang="en-US" sz="2200" dirty="0"/>
          </a:p>
        </p:txBody>
      </p:sp>
      <p:sp>
        <p:nvSpPr>
          <p:cNvPr id="8" name="Text 4"/>
          <p:cNvSpPr/>
          <p:nvPr/>
        </p:nvSpPr>
        <p:spPr>
          <a:xfrm>
            <a:off x="9597628" y="3442692"/>
            <a:ext cx="423898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Aiming for stability, observability, and automated infrastructure.</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986713" y="3665458"/>
            <a:ext cx="318968" cy="398621"/>
          </a:xfrm>
          <a:prstGeom prst="rect">
            <a:avLst/>
          </a:prstGeom>
        </p:spPr>
      </p:pic>
      <p:sp>
        <p:nvSpPr>
          <p:cNvPr id="11" name="Text 5"/>
          <p:cNvSpPr/>
          <p:nvPr/>
        </p:nvSpPr>
        <p:spPr>
          <a:xfrm>
            <a:off x="9597628" y="5404842"/>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Product/Business</a:t>
            </a:r>
            <a:endParaRPr lang="en-US" sz="2200" dirty="0"/>
          </a:p>
        </p:txBody>
      </p:sp>
      <p:sp>
        <p:nvSpPr>
          <p:cNvPr id="12" name="Text 6"/>
          <p:cNvSpPr/>
          <p:nvPr/>
        </p:nvSpPr>
        <p:spPr>
          <a:xfrm>
            <a:off x="9597628" y="5895261"/>
            <a:ext cx="423898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Wanting faster feature delivery, reduced costs, and competitive advantage.</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986713" y="5327809"/>
            <a:ext cx="318968" cy="398621"/>
          </a:xfrm>
          <a:prstGeom prst="rect">
            <a:avLst/>
          </a:prstGeom>
        </p:spPr>
      </p:pic>
      <p:sp>
        <p:nvSpPr>
          <p:cNvPr id="15" name="Text 7"/>
          <p:cNvSpPr/>
          <p:nvPr/>
        </p:nvSpPr>
        <p:spPr>
          <a:xfrm>
            <a:off x="2197418" y="5404842"/>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Security/Compliance</a:t>
            </a:r>
            <a:endParaRPr lang="en-US" sz="2200" dirty="0"/>
          </a:p>
        </p:txBody>
      </p:sp>
      <p:sp>
        <p:nvSpPr>
          <p:cNvPr id="16" name="Text 8"/>
          <p:cNvSpPr/>
          <p:nvPr/>
        </p:nvSpPr>
        <p:spPr>
          <a:xfrm>
            <a:off x="793790" y="5895261"/>
            <a:ext cx="4238863"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Requiring policy adherence, vulnerability management, and risk reduction.</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324362" y="5327809"/>
            <a:ext cx="318968" cy="39862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51109"/>
            <a:ext cx="61658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DevOps Core Principles</a:t>
            </a:r>
            <a:endParaRPr lang="en-US" sz="4450" dirty="0"/>
          </a:p>
        </p:txBody>
      </p:sp>
      <p:sp>
        <p:nvSpPr>
          <p:cNvPr id="3" name="Text 1"/>
          <p:cNvSpPr/>
          <p:nvPr/>
        </p:nvSpPr>
        <p:spPr>
          <a:xfrm>
            <a:off x="1857256" y="2952274"/>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Culture</a:t>
            </a:r>
            <a:endParaRPr lang="en-US" sz="2200" dirty="0"/>
          </a:p>
        </p:txBody>
      </p:sp>
      <p:sp>
        <p:nvSpPr>
          <p:cNvPr id="4" name="Text 2"/>
          <p:cNvSpPr/>
          <p:nvPr/>
        </p:nvSpPr>
        <p:spPr>
          <a:xfrm>
            <a:off x="793790" y="3442692"/>
            <a:ext cx="3898702"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Shared responsibility and collaboration.</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226731" y="3176588"/>
            <a:ext cx="339328" cy="424220"/>
          </a:xfrm>
          <a:prstGeom prst="rect">
            <a:avLst/>
          </a:prstGeom>
        </p:spPr>
      </p:pic>
      <p:sp>
        <p:nvSpPr>
          <p:cNvPr id="7" name="Text 3"/>
          <p:cNvSpPr/>
          <p:nvPr/>
        </p:nvSpPr>
        <p:spPr>
          <a:xfrm>
            <a:off x="9937790" y="3133725"/>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Automation</a:t>
            </a:r>
            <a:endParaRPr lang="en-US" sz="2200" dirty="0"/>
          </a:p>
        </p:txBody>
      </p:sp>
      <p:sp>
        <p:nvSpPr>
          <p:cNvPr id="8" name="Text 4"/>
          <p:cNvSpPr/>
          <p:nvPr/>
        </p:nvSpPr>
        <p:spPr>
          <a:xfrm>
            <a:off x="9937790" y="3624143"/>
            <a:ext cx="3898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Eliminate manual, repetitive tasks.</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452604" y="3565088"/>
            <a:ext cx="339328" cy="424220"/>
          </a:xfrm>
          <a:prstGeom prst="rect">
            <a:avLst/>
          </a:prstGeom>
        </p:spPr>
      </p:pic>
      <p:sp>
        <p:nvSpPr>
          <p:cNvPr id="11" name="Text 5"/>
          <p:cNvSpPr/>
          <p:nvPr/>
        </p:nvSpPr>
        <p:spPr>
          <a:xfrm>
            <a:off x="9937790" y="5586293"/>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Measurement</a:t>
            </a:r>
            <a:endParaRPr lang="en-US" sz="2200" dirty="0"/>
          </a:p>
        </p:txBody>
      </p:sp>
      <p:sp>
        <p:nvSpPr>
          <p:cNvPr id="12" name="Text 6"/>
          <p:cNvSpPr/>
          <p:nvPr/>
        </p:nvSpPr>
        <p:spPr>
          <a:xfrm>
            <a:off x="9937790" y="6076712"/>
            <a:ext cx="3898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Data-driven improvement decisions.</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064103" y="5790962"/>
            <a:ext cx="339328" cy="424220"/>
          </a:xfrm>
          <a:prstGeom prst="rect">
            <a:avLst/>
          </a:prstGeom>
        </p:spPr>
      </p:pic>
      <p:sp>
        <p:nvSpPr>
          <p:cNvPr id="15" name="Text 7"/>
          <p:cNvSpPr/>
          <p:nvPr/>
        </p:nvSpPr>
        <p:spPr>
          <a:xfrm>
            <a:off x="1857256" y="5586293"/>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Sharing</a:t>
            </a:r>
            <a:endParaRPr lang="en-US" sz="2200" dirty="0"/>
          </a:p>
        </p:txBody>
      </p:sp>
      <p:sp>
        <p:nvSpPr>
          <p:cNvPr id="16" name="Text 8"/>
          <p:cNvSpPr/>
          <p:nvPr/>
        </p:nvSpPr>
        <p:spPr>
          <a:xfrm>
            <a:off x="793790" y="6076712"/>
            <a:ext cx="3898702" cy="362903"/>
          </a:xfrm>
          <a:prstGeom prst="rect">
            <a:avLst/>
          </a:prstGeom>
          <a:noFill/>
          <a:ln/>
        </p:spPr>
        <p:txBody>
          <a:bodyPr wrap="non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Knowledge exchange across teams.</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5838230" y="5402461"/>
            <a:ext cx="339328" cy="4242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80855"/>
            <a:ext cx="8572262"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Traditional vs. DevOps Approach</a:t>
            </a:r>
            <a:endParaRPr lang="en-US" sz="4450" dirty="0"/>
          </a:p>
        </p:txBody>
      </p:sp>
      <p:sp>
        <p:nvSpPr>
          <p:cNvPr id="3" name="Text 1"/>
          <p:cNvSpPr/>
          <p:nvPr/>
        </p:nvSpPr>
        <p:spPr>
          <a:xfrm>
            <a:off x="793790" y="335661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Traditional Approach</a:t>
            </a:r>
            <a:endParaRPr lang="en-US" sz="2200" dirty="0"/>
          </a:p>
        </p:txBody>
      </p:sp>
      <p:sp>
        <p:nvSpPr>
          <p:cNvPr id="4" name="Text 2"/>
          <p:cNvSpPr/>
          <p:nvPr/>
        </p:nvSpPr>
        <p:spPr>
          <a:xfrm>
            <a:off x="793790" y="393775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Siloed teams</a:t>
            </a:r>
            <a:endParaRPr lang="en-US" sz="1750" dirty="0"/>
          </a:p>
        </p:txBody>
      </p:sp>
      <p:sp>
        <p:nvSpPr>
          <p:cNvPr id="5" name="Text 3"/>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Manual processes</a:t>
            </a:r>
            <a:endParaRPr lang="en-US" sz="1750" dirty="0"/>
          </a:p>
        </p:txBody>
      </p:sp>
      <p:sp>
        <p:nvSpPr>
          <p:cNvPr id="6" name="Text 4"/>
          <p:cNvSpPr/>
          <p:nvPr/>
        </p:nvSpPr>
        <p:spPr>
          <a:xfrm>
            <a:off x="793790"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Infrequent deployments</a:t>
            </a:r>
            <a:endParaRPr lang="en-US" sz="1750" dirty="0"/>
          </a:p>
        </p:txBody>
      </p:sp>
      <p:sp>
        <p:nvSpPr>
          <p:cNvPr id="7" name="Text 5"/>
          <p:cNvSpPr/>
          <p:nvPr/>
        </p:nvSpPr>
        <p:spPr>
          <a:xfrm>
            <a:off x="793790"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Higher failure rates</a:t>
            </a:r>
            <a:endParaRPr lang="en-US" sz="1750" dirty="0"/>
          </a:p>
        </p:txBody>
      </p:sp>
      <p:sp>
        <p:nvSpPr>
          <p:cNvPr id="8" name="Text 6"/>
          <p:cNvSpPr/>
          <p:nvPr/>
        </p:nvSpPr>
        <p:spPr>
          <a:xfrm>
            <a:off x="793790" y="570654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Slower recovery times</a:t>
            </a:r>
            <a:endParaRPr lang="en-US" sz="1750" dirty="0"/>
          </a:p>
        </p:txBody>
      </p:sp>
      <p:sp>
        <p:nvSpPr>
          <p:cNvPr id="9" name="Text 7"/>
          <p:cNvSpPr/>
          <p:nvPr/>
        </p:nvSpPr>
        <p:spPr>
          <a:xfrm>
            <a:off x="7599521" y="335661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DevOps Approach</a:t>
            </a:r>
            <a:endParaRPr lang="en-US" sz="2200" dirty="0"/>
          </a:p>
        </p:txBody>
      </p:sp>
      <p:sp>
        <p:nvSpPr>
          <p:cNvPr id="10" name="Text 8"/>
          <p:cNvSpPr/>
          <p:nvPr/>
        </p:nvSpPr>
        <p:spPr>
          <a:xfrm>
            <a:off x="7599521" y="393775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Collaborative teams</a:t>
            </a:r>
            <a:endParaRPr lang="en-US" sz="1750" dirty="0"/>
          </a:p>
        </p:txBody>
      </p:sp>
      <p:sp>
        <p:nvSpPr>
          <p:cNvPr id="11" name="Text 9"/>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Automated processes</a:t>
            </a:r>
            <a:endParaRPr lang="en-US" sz="1750" dirty="0"/>
          </a:p>
        </p:txBody>
      </p:sp>
      <p:sp>
        <p:nvSpPr>
          <p:cNvPr id="12" name="Text 10"/>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Frequent deployments</a:t>
            </a:r>
            <a:endParaRPr lang="en-US" sz="1750" dirty="0"/>
          </a:p>
        </p:txBody>
      </p:sp>
      <p:sp>
        <p:nvSpPr>
          <p:cNvPr id="13" name="Text 11"/>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Lower failure rates</a:t>
            </a:r>
            <a:endParaRPr lang="en-US" sz="1750" dirty="0"/>
          </a:p>
        </p:txBody>
      </p:sp>
      <p:sp>
        <p:nvSpPr>
          <p:cNvPr id="14" name="Text 12"/>
          <p:cNvSpPr/>
          <p:nvPr/>
        </p:nvSpPr>
        <p:spPr>
          <a:xfrm>
            <a:off x="7599521" y="570654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Faster recovery times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solidFill>
                  <a:schemeClr val="tx1"/>
                </a:solidFill>
              </a:rPr>
              <a:t>What is DevOps ?</a:t>
            </a:r>
            <a:endParaRPr lang="en-US" b="1" dirty="0">
              <a:solidFill>
                <a:schemeClr val="tx1"/>
              </a:solidFill>
            </a:endParaRPr>
          </a:p>
        </p:txBody>
      </p:sp>
      <p:graphicFrame>
        <p:nvGraphicFramePr>
          <p:cNvPr id="8" name="Content Placeholder 3">
            <a:extLst>
              <a:ext uri="{FF2B5EF4-FFF2-40B4-BE49-F238E27FC236}">
                <a16:creationId xmlns:a16="http://schemas.microsoft.com/office/drawing/2014/main" id="{3515C07D-3CE2-CEF9-3318-40F3979814EA}"/>
              </a:ext>
            </a:extLst>
          </p:cNvPr>
          <p:cNvGraphicFramePr>
            <a:graphicFrameLocks noGrp="1"/>
          </p:cNvGraphicFramePr>
          <p:nvPr>
            <p:ph idx="1"/>
          </p:nvPr>
        </p:nvGraphicFramePr>
        <p:xfrm>
          <a:off x="1316736" y="2214881"/>
          <a:ext cx="12070080" cy="4828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81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799" y="5460275"/>
            <a:ext cx="13090888" cy="1269186"/>
          </a:xfrm>
        </p:spPr>
        <p:txBody>
          <a:bodyPr vert="horz" lIns="109728" tIns="54864" rIns="109728" bIns="54864" rtlCol="0" anchor="b">
            <a:normAutofit/>
          </a:bodyPr>
          <a:lstStyle/>
          <a:p>
            <a:r>
              <a:rPr lang="en-US" sz="7200" b="1" dirty="0">
                <a:solidFill>
                  <a:schemeClr val="tx1">
                    <a:lumMod val="85000"/>
                    <a:lumOff val="15000"/>
                  </a:schemeClr>
                </a:solidFill>
              </a:rPr>
              <a:t>DevOps Lifecycle Phase</a:t>
            </a:r>
          </a:p>
        </p:txBody>
      </p:sp>
      <p:pic>
        <p:nvPicPr>
          <p:cNvPr id="7" name="Content Placeholder 6" descr="A close up of a sign&#10;&#10;Description generated with very high confidence">
            <a:extLst>
              <a:ext uri="{FF2B5EF4-FFF2-40B4-BE49-F238E27FC236}">
                <a16:creationId xmlns:a16="http://schemas.microsoft.com/office/drawing/2014/main" id="{29413DE6-FAE9-42A8-A1FF-8A25911985B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 r="-2" b="-2"/>
          <a:stretch/>
        </p:blipFill>
        <p:spPr>
          <a:xfrm>
            <a:off x="762549" y="768096"/>
            <a:ext cx="13099756" cy="4323283"/>
          </a:xfrm>
          <a:prstGeom prst="rect">
            <a:avLst/>
          </a:prstGeom>
        </p:spPr>
      </p:pic>
    </p:spTree>
    <p:extLst>
      <p:ext uri="{BB962C8B-B14F-4D97-AF65-F5344CB8AC3E}">
        <p14:creationId xmlns:p14="http://schemas.microsoft.com/office/powerpoint/2010/main" val="2218469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DevOps in the SDLC</a:t>
            </a:r>
            <a:endParaRPr lang="en-US" sz="4450" dirty="0"/>
          </a:p>
        </p:txBody>
      </p:sp>
      <p:sp>
        <p:nvSpPr>
          <p:cNvPr id="3" name="Text 1"/>
          <p:cNvSpPr/>
          <p:nvPr/>
        </p:nvSpPr>
        <p:spPr>
          <a:xfrm>
            <a:off x="1857256" y="2861548"/>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Plan</a:t>
            </a:r>
            <a:endParaRPr lang="en-US" sz="2200" dirty="0"/>
          </a:p>
        </p:txBody>
      </p:sp>
      <p:sp>
        <p:nvSpPr>
          <p:cNvPr id="4" name="Text 2"/>
          <p:cNvSpPr/>
          <p:nvPr/>
        </p:nvSpPr>
        <p:spPr>
          <a:xfrm>
            <a:off x="793790" y="3351967"/>
            <a:ext cx="3898702"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Requirements gathering and task breakdown in agile boards</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33492" y="3336369"/>
            <a:ext cx="339328" cy="424220"/>
          </a:xfrm>
          <a:prstGeom prst="rect">
            <a:avLst/>
          </a:prstGeom>
        </p:spPr>
      </p:pic>
      <p:sp>
        <p:nvSpPr>
          <p:cNvPr id="7" name="Text 3"/>
          <p:cNvSpPr/>
          <p:nvPr/>
        </p:nvSpPr>
        <p:spPr>
          <a:xfrm>
            <a:off x="9937790" y="2452807"/>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Code</a:t>
            </a:r>
            <a:endParaRPr lang="en-US" sz="2200" dirty="0"/>
          </a:p>
        </p:txBody>
      </p:sp>
      <p:sp>
        <p:nvSpPr>
          <p:cNvPr id="8" name="Text 4"/>
          <p:cNvSpPr/>
          <p:nvPr/>
        </p:nvSpPr>
        <p:spPr>
          <a:xfrm>
            <a:off x="9937790" y="2943225"/>
            <a:ext cx="3898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Collaborative development with version control and code reviews</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893010" y="3071693"/>
            <a:ext cx="339328" cy="424220"/>
          </a:xfrm>
          <a:prstGeom prst="rect">
            <a:avLst/>
          </a:prstGeom>
        </p:spPr>
      </p:pic>
      <p:sp>
        <p:nvSpPr>
          <p:cNvPr id="11" name="Text 5"/>
          <p:cNvSpPr/>
          <p:nvPr/>
        </p:nvSpPr>
        <p:spPr>
          <a:xfrm>
            <a:off x="10051256" y="4087773"/>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Build &amp; Test</a:t>
            </a:r>
            <a:endParaRPr lang="en-US" sz="2200" dirty="0"/>
          </a:p>
        </p:txBody>
      </p:sp>
      <p:sp>
        <p:nvSpPr>
          <p:cNvPr id="12" name="Text 6"/>
          <p:cNvSpPr/>
          <p:nvPr/>
        </p:nvSpPr>
        <p:spPr>
          <a:xfrm>
            <a:off x="10051256" y="4578191"/>
            <a:ext cx="3785354"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Automated builds and comprehensive testing suites</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719423" y="4758452"/>
            <a:ext cx="339328" cy="424220"/>
          </a:xfrm>
          <a:prstGeom prst="rect">
            <a:avLst/>
          </a:prstGeom>
        </p:spPr>
      </p:pic>
      <p:sp>
        <p:nvSpPr>
          <p:cNvPr id="15" name="Text 7"/>
          <p:cNvSpPr/>
          <p:nvPr/>
        </p:nvSpPr>
        <p:spPr>
          <a:xfrm>
            <a:off x="9937790" y="5722858"/>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Deploy</a:t>
            </a:r>
            <a:endParaRPr lang="en-US" sz="2200" dirty="0"/>
          </a:p>
        </p:txBody>
      </p:sp>
      <p:sp>
        <p:nvSpPr>
          <p:cNvPr id="16" name="Text 8"/>
          <p:cNvSpPr/>
          <p:nvPr/>
        </p:nvSpPr>
        <p:spPr>
          <a:xfrm>
            <a:off x="9937790" y="6213277"/>
            <a:ext cx="3898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Infrastructure as code and continuous delivery pipelines</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7370564" y="6065520"/>
            <a:ext cx="339328" cy="424220"/>
          </a:xfrm>
          <a:prstGeom prst="rect">
            <a:avLst/>
          </a:prstGeom>
        </p:spPr>
      </p:pic>
      <p:sp>
        <p:nvSpPr>
          <p:cNvPr id="19" name="Text 9"/>
          <p:cNvSpPr/>
          <p:nvPr/>
        </p:nvSpPr>
        <p:spPr>
          <a:xfrm>
            <a:off x="1857256" y="5314117"/>
            <a:ext cx="2835235" cy="354330"/>
          </a:xfrm>
          <a:prstGeom prst="rect">
            <a:avLst/>
          </a:prstGeom>
          <a:noFill/>
          <a:ln/>
        </p:spPr>
        <p:txBody>
          <a:bodyPr wrap="none" lIns="0" tIns="0" rIns="0" bIns="0" rtlCol="0" anchor="t"/>
          <a:lstStyle/>
          <a:p>
            <a:pPr marL="0" indent="0" algn="r">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Monitor</a:t>
            </a:r>
            <a:endParaRPr lang="en-US" sz="2200" dirty="0"/>
          </a:p>
        </p:txBody>
      </p:sp>
      <p:sp>
        <p:nvSpPr>
          <p:cNvPr id="20" name="Text 10"/>
          <p:cNvSpPr/>
          <p:nvPr/>
        </p:nvSpPr>
        <p:spPr>
          <a:xfrm>
            <a:off x="793790" y="5804535"/>
            <a:ext cx="3898702"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272525"/>
                </a:solidFill>
                <a:latin typeface="Inter" pitchFamily="34" charset="0"/>
                <a:ea typeface="Inter" pitchFamily="34" charset="-122"/>
                <a:cs typeface="Inter" pitchFamily="34" charset="-120"/>
              </a:rPr>
              <a:t>Telemetry, alerting, and continuous feedback loops</a:t>
            </a:r>
            <a:endParaRPr lang="en-US" sz="1750" dirty="0"/>
          </a:p>
        </p:txBody>
      </p:sp>
      <p:pic>
        <p:nvPicPr>
          <p:cNvPr id="21" name="Image 8" descr="preencoded.png"/>
          <p:cNvPicPr>
            <a:picLocks noChangeAspect="1"/>
          </p:cNvPicPr>
          <p:nvPr/>
        </p:nvPicPr>
        <p:blipFill>
          <a:blip r:embed="rId11"/>
          <a:stretch>
            <a:fillRect/>
          </a:stretch>
        </p:blipFill>
        <p:spPr>
          <a:xfrm>
            <a:off x="5032653" y="2413516"/>
            <a:ext cx="4564975" cy="4564975"/>
          </a:xfrm>
          <a:prstGeom prst="rect">
            <a:avLst/>
          </a:prstGeom>
        </p:spPr>
      </p:pic>
      <p:pic>
        <p:nvPicPr>
          <p:cNvPr id="22" name="Image 9" descr="preencoded.png"/>
          <p:cNvPicPr>
            <a:picLocks noChangeAspect="1"/>
          </p:cNvPicPr>
          <p:nvPr/>
        </p:nvPicPr>
        <p:blipFill>
          <a:blip r:embed="rId12"/>
          <a:stretch>
            <a:fillRect/>
          </a:stretch>
        </p:blipFill>
        <p:spPr>
          <a:xfrm>
            <a:off x="5710595" y="5186720"/>
            <a:ext cx="339328" cy="4242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23203"/>
            <a:ext cx="7234833"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Essential DevOps Toolchain</a:t>
            </a:r>
            <a:endParaRPr lang="en-US" sz="4450" dirty="0"/>
          </a:p>
        </p:txBody>
      </p:sp>
      <p:sp>
        <p:nvSpPr>
          <p:cNvPr id="4" name="Shape 1"/>
          <p:cNvSpPr/>
          <p:nvPr/>
        </p:nvSpPr>
        <p:spPr>
          <a:xfrm>
            <a:off x="793790" y="4772144"/>
            <a:ext cx="4196358" cy="2569488"/>
          </a:xfrm>
          <a:prstGeom prst="roundRect">
            <a:avLst>
              <a:gd name="adj" fmla="val 3708"/>
            </a:avLst>
          </a:prstGeom>
          <a:solidFill>
            <a:srgbClr val="DADBF1"/>
          </a:solidFill>
          <a:ln w="7620">
            <a:solidFill>
              <a:srgbClr val="C0C1D7"/>
            </a:solidFill>
            <a:prstDash val="solid"/>
          </a:ln>
        </p:spPr>
        <p:txBody>
          <a:bodyPr/>
          <a:lstStyle/>
          <a:p>
            <a:endParaRPr lang="en-US"/>
          </a:p>
        </p:txBody>
      </p:sp>
      <p:sp>
        <p:nvSpPr>
          <p:cNvPr id="5" name="Text 2"/>
          <p:cNvSpPr/>
          <p:nvPr/>
        </p:nvSpPr>
        <p:spPr>
          <a:xfrm>
            <a:off x="1028224" y="5006578"/>
            <a:ext cx="3020497"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Source Control &amp; CI/CD</a:t>
            </a:r>
            <a:endParaRPr lang="en-US" sz="2200" dirty="0"/>
          </a:p>
        </p:txBody>
      </p:sp>
      <p:sp>
        <p:nvSpPr>
          <p:cNvPr id="6" name="Text 3"/>
          <p:cNvSpPr/>
          <p:nvPr/>
        </p:nvSpPr>
        <p:spPr>
          <a:xfrm>
            <a:off x="1028224" y="5496997"/>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Git, GitHub, GitLab</a:t>
            </a:r>
            <a:endParaRPr lang="en-US" sz="1750" dirty="0"/>
          </a:p>
        </p:txBody>
      </p:sp>
      <p:sp>
        <p:nvSpPr>
          <p:cNvPr id="7" name="Text 4"/>
          <p:cNvSpPr/>
          <p:nvPr/>
        </p:nvSpPr>
        <p:spPr>
          <a:xfrm>
            <a:off x="1028224" y="5939195"/>
            <a:ext cx="3727490"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Jenkins, CircleCI, GitHub Actions</a:t>
            </a:r>
            <a:endParaRPr lang="en-US" sz="1750" dirty="0"/>
          </a:p>
        </p:txBody>
      </p:sp>
      <p:sp>
        <p:nvSpPr>
          <p:cNvPr id="8" name="Text 5"/>
          <p:cNvSpPr/>
          <p:nvPr/>
        </p:nvSpPr>
        <p:spPr>
          <a:xfrm>
            <a:off x="1028224" y="6744295"/>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ArgoCD, Spinnaker, Tekton</a:t>
            </a:r>
            <a:endParaRPr lang="en-US" sz="1750" dirty="0"/>
          </a:p>
        </p:txBody>
      </p:sp>
      <p:sp>
        <p:nvSpPr>
          <p:cNvPr id="9" name="Shape 6"/>
          <p:cNvSpPr/>
          <p:nvPr/>
        </p:nvSpPr>
        <p:spPr>
          <a:xfrm>
            <a:off x="5216962" y="4772144"/>
            <a:ext cx="4196358" cy="2569488"/>
          </a:xfrm>
          <a:prstGeom prst="roundRect">
            <a:avLst>
              <a:gd name="adj" fmla="val 3708"/>
            </a:avLst>
          </a:prstGeom>
          <a:solidFill>
            <a:srgbClr val="DADBF1"/>
          </a:solidFill>
          <a:ln w="7620">
            <a:solidFill>
              <a:srgbClr val="C0C1D7"/>
            </a:solidFill>
            <a:prstDash val="solid"/>
          </a:ln>
        </p:spPr>
        <p:txBody>
          <a:bodyPr/>
          <a:lstStyle/>
          <a:p>
            <a:endParaRPr lang="en-US"/>
          </a:p>
        </p:txBody>
      </p:sp>
      <p:sp>
        <p:nvSpPr>
          <p:cNvPr id="10" name="Text 7"/>
          <p:cNvSpPr/>
          <p:nvPr/>
        </p:nvSpPr>
        <p:spPr>
          <a:xfrm>
            <a:off x="5451396" y="5006578"/>
            <a:ext cx="2982992"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Infrastructure &amp; Config</a:t>
            </a:r>
            <a:endParaRPr lang="en-US" sz="2200" dirty="0"/>
          </a:p>
        </p:txBody>
      </p:sp>
      <p:sp>
        <p:nvSpPr>
          <p:cNvPr id="11" name="Text 8"/>
          <p:cNvSpPr/>
          <p:nvPr/>
        </p:nvSpPr>
        <p:spPr>
          <a:xfrm>
            <a:off x="5451396" y="5496997"/>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Terraform, CloudFormation</a:t>
            </a:r>
            <a:endParaRPr lang="en-US" sz="1750" dirty="0"/>
          </a:p>
        </p:txBody>
      </p:sp>
      <p:sp>
        <p:nvSpPr>
          <p:cNvPr id="12" name="Text 9"/>
          <p:cNvSpPr/>
          <p:nvPr/>
        </p:nvSpPr>
        <p:spPr>
          <a:xfrm>
            <a:off x="5451396" y="5939195"/>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Ansible, Chef, Puppet</a:t>
            </a:r>
            <a:endParaRPr lang="en-US" sz="1750" dirty="0"/>
          </a:p>
        </p:txBody>
      </p:sp>
      <p:sp>
        <p:nvSpPr>
          <p:cNvPr id="13" name="Text 10"/>
          <p:cNvSpPr/>
          <p:nvPr/>
        </p:nvSpPr>
        <p:spPr>
          <a:xfrm>
            <a:off x="5451396" y="6381393"/>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Kubernetes, Docker, Helm</a:t>
            </a:r>
            <a:endParaRPr lang="en-US" sz="1750" dirty="0"/>
          </a:p>
        </p:txBody>
      </p:sp>
      <p:sp>
        <p:nvSpPr>
          <p:cNvPr id="14" name="Shape 11"/>
          <p:cNvSpPr/>
          <p:nvPr/>
        </p:nvSpPr>
        <p:spPr>
          <a:xfrm>
            <a:off x="9640133" y="4772144"/>
            <a:ext cx="4196358" cy="2569488"/>
          </a:xfrm>
          <a:prstGeom prst="roundRect">
            <a:avLst>
              <a:gd name="adj" fmla="val 3708"/>
            </a:avLst>
          </a:prstGeom>
          <a:solidFill>
            <a:srgbClr val="DADBF1"/>
          </a:solidFill>
          <a:ln w="7620">
            <a:solidFill>
              <a:srgbClr val="C0C1D7"/>
            </a:solidFill>
            <a:prstDash val="solid"/>
          </a:ln>
        </p:spPr>
        <p:txBody>
          <a:bodyPr/>
          <a:lstStyle/>
          <a:p>
            <a:endParaRPr lang="en-US"/>
          </a:p>
        </p:txBody>
      </p:sp>
      <p:sp>
        <p:nvSpPr>
          <p:cNvPr id="15" name="Text 12"/>
          <p:cNvSpPr/>
          <p:nvPr/>
        </p:nvSpPr>
        <p:spPr>
          <a:xfrm>
            <a:off x="9874568" y="5006578"/>
            <a:ext cx="3483769"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Monitoring &amp; Observability</a:t>
            </a:r>
            <a:endParaRPr lang="en-US" sz="2200" dirty="0"/>
          </a:p>
        </p:txBody>
      </p:sp>
      <p:sp>
        <p:nvSpPr>
          <p:cNvPr id="16" name="Text 13"/>
          <p:cNvSpPr/>
          <p:nvPr/>
        </p:nvSpPr>
        <p:spPr>
          <a:xfrm>
            <a:off x="9874568" y="5496997"/>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Prometheus, Grafana</a:t>
            </a:r>
            <a:endParaRPr lang="en-US" sz="1750" dirty="0"/>
          </a:p>
        </p:txBody>
      </p:sp>
      <p:sp>
        <p:nvSpPr>
          <p:cNvPr id="17" name="Text 14"/>
          <p:cNvSpPr/>
          <p:nvPr/>
        </p:nvSpPr>
        <p:spPr>
          <a:xfrm>
            <a:off x="9874568" y="5939195"/>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New Relic, Datadog</a:t>
            </a:r>
            <a:endParaRPr lang="en-US" sz="1750" dirty="0"/>
          </a:p>
        </p:txBody>
      </p:sp>
      <p:sp>
        <p:nvSpPr>
          <p:cNvPr id="18" name="Text 15"/>
          <p:cNvSpPr/>
          <p:nvPr/>
        </p:nvSpPr>
        <p:spPr>
          <a:xfrm>
            <a:off x="9874568" y="6381393"/>
            <a:ext cx="3727490"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ELK Stack, Jaeger</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D321E-E570-3C91-43F7-FBB475604B39}"/>
              </a:ext>
            </a:extLst>
          </p:cNvPr>
          <p:cNvSpPr>
            <a:spLocks noGrp="1"/>
          </p:cNvSpPr>
          <p:nvPr>
            <p:ph idx="1"/>
          </p:nvPr>
        </p:nvSpPr>
        <p:spPr>
          <a:xfrm>
            <a:off x="1316736" y="2230341"/>
            <a:ext cx="12070080" cy="5080883"/>
          </a:xfrm>
        </p:spPr>
        <p:txBody>
          <a:bodyPr>
            <a:normAutofit fontScale="92500"/>
          </a:bodyPr>
          <a:lstStyle/>
          <a:p>
            <a:r>
              <a:rPr lang="en-US" b="1" dirty="0"/>
              <a:t>Q1: What is DevOps?</a:t>
            </a:r>
          </a:p>
          <a:p>
            <a:r>
              <a:rPr lang="en-US" dirty="0"/>
              <a:t>DevOps is a methodology that promotes collaboration between development and operations teams, aiming to streamline software development, delivery, and deployment processes.</a:t>
            </a:r>
          </a:p>
          <a:p>
            <a:endParaRPr lang="en-US" dirty="0"/>
          </a:p>
          <a:p>
            <a:r>
              <a:rPr lang="en-US" b="1" dirty="0"/>
              <a:t>Q2. What are the key benefits of implementing DevOps?</a:t>
            </a:r>
          </a:p>
          <a:p>
            <a:r>
              <a:rPr lang="en-US" dirty="0"/>
              <a:t>DevOps offers several benefits, including faster software delivery, improved collaboration and communication, enhanced quality and reliability, increased efficiency and productivity, and better customer satisfaction.</a:t>
            </a:r>
          </a:p>
          <a:p>
            <a:r>
              <a:rPr lang="en-US" b="1" dirty="0"/>
              <a:t>Q3: Which tools are commonly used in DevOps?</a:t>
            </a:r>
          </a:p>
          <a:p>
            <a:r>
              <a:rPr lang="en-US" dirty="0"/>
              <a:t>Popular DevOps tools include Git, Jenkins, Ansible, Docker, Puppet, Chef, Nagios, Kubernetes, and Azure DevOps. These tools assist in various aspects of the software development lifecycle, such as version control, continuous integration, configuration management, and containerization.</a:t>
            </a:r>
          </a:p>
        </p:txBody>
      </p:sp>
    </p:spTree>
    <p:extLst>
      <p:ext uri="{BB962C8B-B14F-4D97-AF65-F5344CB8AC3E}">
        <p14:creationId xmlns:p14="http://schemas.microsoft.com/office/powerpoint/2010/main" val="307031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15990" y="417552"/>
            <a:ext cx="3867745" cy="472797"/>
          </a:xfrm>
          <a:prstGeom prst="rect">
            <a:avLst/>
          </a:prstGeom>
          <a:noFill/>
          <a:ln/>
        </p:spPr>
        <p:txBody>
          <a:bodyPr wrap="none" lIns="0" tIns="0" rIns="0" bIns="0" rtlCol="0" anchor="t"/>
          <a:lstStyle/>
          <a:p>
            <a:pPr marL="0" indent="0" algn="l">
              <a:lnSpc>
                <a:spcPts val="3700"/>
              </a:lnSpc>
              <a:buNone/>
            </a:pPr>
            <a:r>
              <a:rPr lang="en-US" sz="2950" b="1" kern="0" spc="-89" dirty="0">
                <a:solidFill>
                  <a:srgbClr val="000000"/>
                </a:solidFill>
                <a:latin typeface="Inter Bold" pitchFamily="34" charset="0"/>
                <a:ea typeface="Inter Bold" pitchFamily="34" charset="-122"/>
                <a:cs typeface="Inter Bold" pitchFamily="34" charset="-120"/>
              </a:rPr>
              <a:t>Key Business Benefits</a:t>
            </a:r>
            <a:endParaRPr lang="en-US" sz="2950" dirty="0"/>
          </a:p>
        </p:txBody>
      </p:sp>
      <p:sp>
        <p:nvSpPr>
          <p:cNvPr id="4" name="Text 1"/>
          <p:cNvSpPr/>
          <p:nvPr/>
        </p:nvSpPr>
        <p:spPr>
          <a:xfrm>
            <a:off x="6015990" y="1192887"/>
            <a:ext cx="8084820" cy="499348"/>
          </a:xfrm>
          <a:prstGeom prst="rect">
            <a:avLst/>
          </a:prstGeom>
          <a:noFill/>
          <a:ln/>
        </p:spPr>
        <p:txBody>
          <a:bodyPr wrap="none" lIns="0" tIns="0" rIns="0" bIns="0" rtlCol="0" anchor="t"/>
          <a:lstStyle/>
          <a:p>
            <a:pPr marL="0" indent="0" algn="ctr">
              <a:lnSpc>
                <a:spcPts val="3900"/>
              </a:lnSpc>
              <a:buNone/>
            </a:pPr>
            <a:r>
              <a:rPr lang="en-US" sz="3900" b="1" kern="0" spc="-118" dirty="0">
                <a:solidFill>
                  <a:srgbClr val="272525"/>
                </a:solidFill>
                <a:latin typeface="Inter Bold" pitchFamily="34" charset="0"/>
                <a:ea typeface="Inter Bold" pitchFamily="34" charset="-122"/>
                <a:cs typeface="Inter Bold" pitchFamily="34" charset="-120"/>
              </a:rPr>
              <a:t>46x</a:t>
            </a:r>
            <a:endParaRPr lang="en-US" sz="3900" dirty="0"/>
          </a:p>
        </p:txBody>
      </p:sp>
      <p:sp>
        <p:nvSpPr>
          <p:cNvPr id="5" name="Text 2"/>
          <p:cNvSpPr/>
          <p:nvPr/>
        </p:nvSpPr>
        <p:spPr>
          <a:xfrm>
            <a:off x="9112568" y="1881307"/>
            <a:ext cx="1891546" cy="236458"/>
          </a:xfrm>
          <a:prstGeom prst="rect">
            <a:avLst/>
          </a:prstGeom>
          <a:noFill/>
          <a:ln/>
        </p:spPr>
        <p:txBody>
          <a:bodyPr wrap="none" lIns="0" tIns="0" rIns="0" bIns="0" rtlCol="0" anchor="t"/>
          <a:lstStyle/>
          <a:p>
            <a:pPr marL="0" indent="0" algn="ctr">
              <a:lnSpc>
                <a:spcPts val="1850"/>
              </a:lnSpc>
              <a:buNone/>
            </a:pPr>
            <a:r>
              <a:rPr lang="en-US" sz="1450" b="1" kern="0" spc="-45" dirty="0">
                <a:solidFill>
                  <a:srgbClr val="272525"/>
                </a:solidFill>
                <a:latin typeface="Inter Bold" pitchFamily="34" charset="0"/>
                <a:ea typeface="Inter Bold" pitchFamily="34" charset="-122"/>
                <a:cs typeface="Inter Bold" pitchFamily="34" charset="-120"/>
              </a:rPr>
              <a:t>More Deployments</a:t>
            </a:r>
            <a:endParaRPr lang="en-US" sz="1450" dirty="0"/>
          </a:p>
        </p:txBody>
      </p:sp>
      <p:sp>
        <p:nvSpPr>
          <p:cNvPr id="6" name="Text 3"/>
          <p:cNvSpPr/>
          <p:nvPr/>
        </p:nvSpPr>
        <p:spPr>
          <a:xfrm>
            <a:off x="6015990" y="2208490"/>
            <a:ext cx="8084820" cy="242054"/>
          </a:xfrm>
          <a:prstGeom prst="rect">
            <a:avLst/>
          </a:prstGeom>
          <a:noFill/>
          <a:ln/>
        </p:spPr>
        <p:txBody>
          <a:bodyPr wrap="none" lIns="0" tIns="0" rIns="0" bIns="0" rtlCol="0" anchor="t"/>
          <a:lstStyle/>
          <a:p>
            <a:pPr marL="0" indent="0" algn="ctr">
              <a:lnSpc>
                <a:spcPts val="1900"/>
              </a:lnSpc>
              <a:buNone/>
            </a:pPr>
            <a:r>
              <a:rPr lang="en-US" sz="1150" kern="0" spc="-24" dirty="0">
                <a:solidFill>
                  <a:srgbClr val="272525"/>
                </a:solidFill>
                <a:latin typeface="Inter" pitchFamily="34" charset="0"/>
                <a:ea typeface="Inter" pitchFamily="34" charset="-122"/>
                <a:cs typeface="Inter" pitchFamily="34" charset="-120"/>
              </a:rPr>
              <a:t>High-performing teams deploy code more frequently.</a:t>
            </a:r>
            <a:endParaRPr lang="en-US" sz="1150" dirty="0"/>
          </a:p>
        </p:txBody>
      </p:sp>
      <p:sp>
        <p:nvSpPr>
          <p:cNvPr id="7" name="Text 4"/>
          <p:cNvSpPr/>
          <p:nvPr/>
        </p:nvSpPr>
        <p:spPr>
          <a:xfrm>
            <a:off x="6015990" y="2980015"/>
            <a:ext cx="8084820" cy="499348"/>
          </a:xfrm>
          <a:prstGeom prst="rect">
            <a:avLst/>
          </a:prstGeom>
          <a:noFill/>
          <a:ln/>
        </p:spPr>
        <p:txBody>
          <a:bodyPr wrap="none" lIns="0" tIns="0" rIns="0" bIns="0" rtlCol="0" anchor="t"/>
          <a:lstStyle/>
          <a:p>
            <a:pPr marL="0" indent="0" algn="ctr">
              <a:lnSpc>
                <a:spcPts val="3900"/>
              </a:lnSpc>
              <a:buNone/>
            </a:pPr>
            <a:r>
              <a:rPr lang="en-US" sz="3900" b="1" kern="0" spc="-118" dirty="0">
                <a:solidFill>
                  <a:srgbClr val="272525"/>
                </a:solidFill>
                <a:latin typeface="Inter Bold" pitchFamily="34" charset="0"/>
                <a:ea typeface="Inter Bold" pitchFamily="34" charset="-122"/>
                <a:cs typeface="Inter Bold" pitchFamily="34" charset="-120"/>
              </a:rPr>
              <a:t>96%</a:t>
            </a:r>
            <a:endParaRPr lang="en-US" sz="3900" dirty="0"/>
          </a:p>
        </p:txBody>
      </p:sp>
      <p:sp>
        <p:nvSpPr>
          <p:cNvPr id="8" name="Text 5"/>
          <p:cNvSpPr/>
          <p:nvPr/>
        </p:nvSpPr>
        <p:spPr>
          <a:xfrm>
            <a:off x="9112568" y="3668435"/>
            <a:ext cx="1891546" cy="236458"/>
          </a:xfrm>
          <a:prstGeom prst="rect">
            <a:avLst/>
          </a:prstGeom>
          <a:noFill/>
          <a:ln/>
        </p:spPr>
        <p:txBody>
          <a:bodyPr wrap="none" lIns="0" tIns="0" rIns="0" bIns="0" rtlCol="0" anchor="t"/>
          <a:lstStyle/>
          <a:p>
            <a:pPr marL="0" indent="0" algn="ctr">
              <a:lnSpc>
                <a:spcPts val="1850"/>
              </a:lnSpc>
              <a:buNone/>
            </a:pPr>
            <a:r>
              <a:rPr lang="en-US" sz="1450" b="1" kern="0" spc="-45" dirty="0">
                <a:solidFill>
                  <a:srgbClr val="272525"/>
                </a:solidFill>
                <a:latin typeface="Inter Bold" pitchFamily="34" charset="0"/>
                <a:ea typeface="Inter Bold" pitchFamily="34" charset="-122"/>
                <a:cs typeface="Inter Bold" pitchFamily="34" charset="-120"/>
              </a:rPr>
              <a:t>Faster Recovery</a:t>
            </a:r>
            <a:endParaRPr lang="en-US" sz="1450" dirty="0"/>
          </a:p>
        </p:txBody>
      </p:sp>
      <p:sp>
        <p:nvSpPr>
          <p:cNvPr id="9" name="Text 6"/>
          <p:cNvSpPr/>
          <p:nvPr/>
        </p:nvSpPr>
        <p:spPr>
          <a:xfrm>
            <a:off x="6015990" y="3995618"/>
            <a:ext cx="8084820" cy="242054"/>
          </a:xfrm>
          <a:prstGeom prst="rect">
            <a:avLst/>
          </a:prstGeom>
          <a:noFill/>
          <a:ln/>
        </p:spPr>
        <p:txBody>
          <a:bodyPr wrap="none" lIns="0" tIns="0" rIns="0" bIns="0" rtlCol="0" anchor="t"/>
          <a:lstStyle/>
          <a:p>
            <a:pPr marL="0" indent="0" algn="ctr">
              <a:lnSpc>
                <a:spcPts val="1900"/>
              </a:lnSpc>
              <a:buNone/>
            </a:pPr>
            <a:r>
              <a:rPr lang="en-US" sz="1150" kern="0" spc="-24" dirty="0">
                <a:solidFill>
                  <a:srgbClr val="272525"/>
                </a:solidFill>
                <a:latin typeface="Inter" pitchFamily="34" charset="0"/>
                <a:ea typeface="Inter" pitchFamily="34" charset="-122"/>
                <a:cs typeface="Inter" pitchFamily="34" charset="-120"/>
              </a:rPr>
              <a:t>Reduced mean time to recover from failures.</a:t>
            </a:r>
            <a:endParaRPr lang="en-US" sz="1150" dirty="0"/>
          </a:p>
        </p:txBody>
      </p:sp>
      <p:sp>
        <p:nvSpPr>
          <p:cNvPr id="10" name="Text 7"/>
          <p:cNvSpPr/>
          <p:nvPr/>
        </p:nvSpPr>
        <p:spPr>
          <a:xfrm>
            <a:off x="6015990" y="4767143"/>
            <a:ext cx="8084820" cy="499348"/>
          </a:xfrm>
          <a:prstGeom prst="rect">
            <a:avLst/>
          </a:prstGeom>
          <a:noFill/>
          <a:ln/>
        </p:spPr>
        <p:txBody>
          <a:bodyPr wrap="none" lIns="0" tIns="0" rIns="0" bIns="0" rtlCol="0" anchor="t"/>
          <a:lstStyle/>
          <a:p>
            <a:pPr marL="0" indent="0" algn="ctr">
              <a:lnSpc>
                <a:spcPts val="3900"/>
              </a:lnSpc>
              <a:buNone/>
            </a:pPr>
            <a:r>
              <a:rPr lang="en-US" sz="3900" b="1" kern="0" spc="-118" dirty="0">
                <a:solidFill>
                  <a:srgbClr val="272525"/>
                </a:solidFill>
                <a:latin typeface="Inter Bold" pitchFamily="34" charset="0"/>
                <a:ea typeface="Inter Bold" pitchFamily="34" charset="-122"/>
                <a:cs typeface="Inter Bold" pitchFamily="34" charset="-120"/>
              </a:rPr>
              <a:t>440x</a:t>
            </a:r>
            <a:endParaRPr lang="en-US" sz="3900" dirty="0"/>
          </a:p>
        </p:txBody>
      </p:sp>
      <p:sp>
        <p:nvSpPr>
          <p:cNvPr id="11" name="Text 8"/>
          <p:cNvSpPr/>
          <p:nvPr/>
        </p:nvSpPr>
        <p:spPr>
          <a:xfrm>
            <a:off x="9112568" y="5455563"/>
            <a:ext cx="1891546" cy="236458"/>
          </a:xfrm>
          <a:prstGeom prst="rect">
            <a:avLst/>
          </a:prstGeom>
          <a:noFill/>
          <a:ln/>
        </p:spPr>
        <p:txBody>
          <a:bodyPr wrap="none" lIns="0" tIns="0" rIns="0" bIns="0" rtlCol="0" anchor="t"/>
          <a:lstStyle/>
          <a:p>
            <a:pPr marL="0" indent="0" algn="ctr">
              <a:lnSpc>
                <a:spcPts val="1850"/>
              </a:lnSpc>
              <a:buNone/>
            </a:pPr>
            <a:r>
              <a:rPr lang="en-US" sz="1450" b="1" kern="0" spc="-45" dirty="0">
                <a:solidFill>
                  <a:srgbClr val="272525"/>
                </a:solidFill>
                <a:latin typeface="Inter Bold" pitchFamily="34" charset="0"/>
                <a:ea typeface="Inter Bold" pitchFamily="34" charset="-122"/>
                <a:cs typeface="Inter Bold" pitchFamily="34" charset="-120"/>
              </a:rPr>
              <a:t>Lead Time</a:t>
            </a:r>
            <a:endParaRPr lang="en-US" sz="1450" dirty="0"/>
          </a:p>
        </p:txBody>
      </p:sp>
      <p:sp>
        <p:nvSpPr>
          <p:cNvPr id="12" name="Text 9"/>
          <p:cNvSpPr/>
          <p:nvPr/>
        </p:nvSpPr>
        <p:spPr>
          <a:xfrm>
            <a:off x="6015990" y="5782747"/>
            <a:ext cx="8084820" cy="242054"/>
          </a:xfrm>
          <a:prstGeom prst="rect">
            <a:avLst/>
          </a:prstGeom>
          <a:noFill/>
          <a:ln/>
        </p:spPr>
        <p:txBody>
          <a:bodyPr wrap="none" lIns="0" tIns="0" rIns="0" bIns="0" rtlCol="0" anchor="t"/>
          <a:lstStyle/>
          <a:p>
            <a:pPr marL="0" indent="0" algn="ctr">
              <a:lnSpc>
                <a:spcPts val="1900"/>
              </a:lnSpc>
              <a:buNone/>
            </a:pPr>
            <a:r>
              <a:rPr lang="en-US" sz="1150" kern="0" spc="-24" dirty="0">
                <a:solidFill>
                  <a:srgbClr val="272525"/>
                </a:solidFill>
                <a:latin typeface="Inter" pitchFamily="34" charset="0"/>
                <a:ea typeface="Inter" pitchFamily="34" charset="-122"/>
                <a:cs typeface="Inter" pitchFamily="34" charset="-120"/>
              </a:rPr>
              <a:t>Faster from commit to deployment.</a:t>
            </a:r>
            <a:endParaRPr lang="en-US" sz="1150" dirty="0"/>
          </a:p>
        </p:txBody>
      </p:sp>
      <p:sp>
        <p:nvSpPr>
          <p:cNvPr id="13" name="Text 10"/>
          <p:cNvSpPr/>
          <p:nvPr/>
        </p:nvSpPr>
        <p:spPr>
          <a:xfrm>
            <a:off x="6015990" y="6554272"/>
            <a:ext cx="8084820" cy="499348"/>
          </a:xfrm>
          <a:prstGeom prst="rect">
            <a:avLst/>
          </a:prstGeom>
          <a:noFill/>
          <a:ln/>
        </p:spPr>
        <p:txBody>
          <a:bodyPr wrap="none" lIns="0" tIns="0" rIns="0" bIns="0" rtlCol="0" anchor="t"/>
          <a:lstStyle/>
          <a:p>
            <a:pPr marL="0" indent="0" algn="ctr">
              <a:lnSpc>
                <a:spcPts val="3900"/>
              </a:lnSpc>
              <a:buNone/>
            </a:pPr>
            <a:r>
              <a:rPr lang="en-US" sz="3900" b="1" kern="0" spc="-118" dirty="0">
                <a:solidFill>
                  <a:srgbClr val="272525"/>
                </a:solidFill>
                <a:latin typeface="Inter Bold" pitchFamily="34" charset="0"/>
                <a:ea typeface="Inter Bold" pitchFamily="34" charset="-122"/>
                <a:cs typeface="Inter Bold" pitchFamily="34" charset="-120"/>
              </a:rPr>
              <a:t>5x</a:t>
            </a:r>
            <a:endParaRPr lang="en-US" sz="3900" dirty="0"/>
          </a:p>
        </p:txBody>
      </p:sp>
      <p:sp>
        <p:nvSpPr>
          <p:cNvPr id="14" name="Text 11"/>
          <p:cNvSpPr/>
          <p:nvPr/>
        </p:nvSpPr>
        <p:spPr>
          <a:xfrm>
            <a:off x="9112568" y="7242691"/>
            <a:ext cx="1891546" cy="236458"/>
          </a:xfrm>
          <a:prstGeom prst="rect">
            <a:avLst/>
          </a:prstGeom>
          <a:noFill/>
          <a:ln/>
        </p:spPr>
        <p:txBody>
          <a:bodyPr wrap="none" lIns="0" tIns="0" rIns="0" bIns="0" rtlCol="0" anchor="t"/>
          <a:lstStyle/>
          <a:p>
            <a:pPr marL="0" indent="0" algn="ctr">
              <a:lnSpc>
                <a:spcPts val="1850"/>
              </a:lnSpc>
              <a:buNone/>
            </a:pPr>
            <a:r>
              <a:rPr lang="en-US" sz="1450" b="1" kern="0" spc="-45" dirty="0">
                <a:solidFill>
                  <a:srgbClr val="272525"/>
                </a:solidFill>
                <a:latin typeface="Inter Bold" pitchFamily="34" charset="0"/>
                <a:ea typeface="Inter Bold" pitchFamily="34" charset="-122"/>
                <a:cs typeface="Inter Bold" pitchFamily="34" charset="-120"/>
              </a:rPr>
              <a:t>Lower Failure Rate</a:t>
            </a:r>
            <a:endParaRPr lang="en-US" sz="1450" dirty="0"/>
          </a:p>
        </p:txBody>
      </p:sp>
      <p:sp>
        <p:nvSpPr>
          <p:cNvPr id="15" name="Text 12"/>
          <p:cNvSpPr/>
          <p:nvPr/>
        </p:nvSpPr>
        <p:spPr>
          <a:xfrm>
            <a:off x="6015990" y="7569875"/>
            <a:ext cx="8084820" cy="242054"/>
          </a:xfrm>
          <a:prstGeom prst="rect">
            <a:avLst/>
          </a:prstGeom>
          <a:noFill/>
          <a:ln/>
        </p:spPr>
        <p:txBody>
          <a:bodyPr wrap="none" lIns="0" tIns="0" rIns="0" bIns="0" rtlCol="0" anchor="t"/>
          <a:lstStyle/>
          <a:p>
            <a:pPr marL="0" indent="0" algn="ctr">
              <a:lnSpc>
                <a:spcPts val="1900"/>
              </a:lnSpc>
              <a:buNone/>
            </a:pPr>
            <a:r>
              <a:rPr lang="en-US" sz="1150" kern="0" spc="-24" dirty="0">
                <a:solidFill>
                  <a:srgbClr val="272525"/>
                </a:solidFill>
                <a:latin typeface="Inter" pitchFamily="34" charset="0"/>
                <a:ea typeface="Inter" pitchFamily="34" charset="-122"/>
                <a:cs typeface="Inter" pitchFamily="34" charset="-120"/>
              </a:rPr>
              <a:t>Fewer production deployments fail.</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240A2FC-E2C3-458D-96B4-5DF9028D9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endParaRPr lang="en-US" sz="2160">
              <a:solidFill>
                <a:prstClr val="white"/>
              </a:solidFill>
              <a:latin typeface="Calibri" panose="020F0502020204030204"/>
            </a:endParaRPr>
          </a:p>
        </p:txBody>
      </p:sp>
      <p:sp>
        <p:nvSpPr>
          <p:cNvPr id="31" name="Rectangle 30">
            <a:extLst>
              <a:ext uri="{FF2B5EF4-FFF2-40B4-BE49-F238E27FC236}">
                <a16:creationId xmlns:a16="http://schemas.microsoft.com/office/drawing/2014/main" id="{5F097929-F3D6-4D1F-8AFC-CF348171A9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01179"/>
            <a:ext cx="14630400"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endParaRPr lang="en-US" sz="2160">
              <a:solidFill>
                <a:prstClr val="white"/>
              </a:solidFill>
              <a:latin typeface="Calibri" panose="020F0502020204030204"/>
            </a:endParaRPr>
          </a:p>
        </p:txBody>
      </p:sp>
      <p:cxnSp>
        <p:nvCxnSpPr>
          <p:cNvPr id="33" name="Straight Connector 32">
            <a:extLst>
              <a:ext uri="{FF2B5EF4-FFF2-40B4-BE49-F238E27FC236}">
                <a16:creationId xmlns:a16="http://schemas.microsoft.com/office/drawing/2014/main" id="{43074C91-9045-414B-B5F9-567DAE3EE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34461041-8413-4023-ABA7-9E499B0AD99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30401" cy="7601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prstClr val="white"/>
              </a:solidFill>
              <a:latin typeface="Calibri" panose="020F0502020204030204"/>
            </a:endParaRPr>
          </a:p>
        </p:txBody>
      </p:sp>
      <p:sp>
        <p:nvSpPr>
          <p:cNvPr id="37" name="Rectangle 36">
            <a:extLst>
              <a:ext uri="{FF2B5EF4-FFF2-40B4-BE49-F238E27FC236}">
                <a16:creationId xmlns:a16="http://schemas.microsoft.com/office/drawing/2014/main" id="{95635077-9890-4CC8-9792-28743EBFE01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endParaRPr lang="en-US" sz="2160">
              <a:solidFill>
                <a:prstClr val="white"/>
              </a:solidFill>
              <a:latin typeface="Calibri" panose="020F0502020204030204"/>
            </a:endParaRPr>
          </a:p>
        </p:txBody>
      </p:sp>
      <p:sp>
        <p:nvSpPr>
          <p:cNvPr id="39" name="Rectangle 38">
            <a:extLst>
              <a:ext uri="{FF2B5EF4-FFF2-40B4-BE49-F238E27FC236}">
                <a16:creationId xmlns:a16="http://schemas.microsoft.com/office/drawing/2014/main" id="{D841E764-4629-49E0-994A-6F92FEFB9B5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 y="7601179"/>
            <a:ext cx="14630382" cy="79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548640"/>
            <a:endParaRPr lang="en-US" sz="2160">
              <a:solidFill>
                <a:prstClr val="white"/>
              </a:solidFill>
              <a:latin typeface="Calibri" panose="020F0502020204030204"/>
            </a:endParaRPr>
          </a:p>
        </p:txBody>
      </p:sp>
      <p:cxnSp>
        <p:nvCxnSpPr>
          <p:cNvPr id="41" name="Straight Connector 40">
            <a:extLst>
              <a:ext uri="{FF2B5EF4-FFF2-40B4-BE49-F238E27FC236}">
                <a16:creationId xmlns:a16="http://schemas.microsoft.com/office/drawing/2014/main" id="{F05BCF04-4702-43D0-BE8F-DBF6C2F6513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303" y="6742524"/>
            <a:ext cx="126187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picture containing text, map&#10;&#10;Description generated with very high confidence">
            <a:extLst>
              <a:ext uri="{FF2B5EF4-FFF2-40B4-BE49-F238E27FC236}">
                <a16:creationId xmlns:a16="http://schemas.microsoft.com/office/drawing/2014/main" id="{D28D2520-5017-4B2D-AADC-53255C0602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548" y="768096"/>
            <a:ext cx="11392937" cy="4612364"/>
          </a:xfrm>
          <a:prstGeom prst="rect">
            <a:avLst/>
          </a:prstGeom>
        </p:spPr>
      </p:pic>
      <p:sp>
        <p:nvSpPr>
          <p:cNvPr id="2" name="Title 1"/>
          <p:cNvSpPr>
            <a:spLocks noGrp="1"/>
          </p:cNvSpPr>
          <p:nvPr>
            <p:ph type="title"/>
          </p:nvPr>
        </p:nvSpPr>
        <p:spPr>
          <a:xfrm>
            <a:off x="760799" y="5460275"/>
            <a:ext cx="13090888" cy="1269186"/>
          </a:xfrm>
        </p:spPr>
        <p:txBody>
          <a:bodyPr vert="horz" lIns="109728" tIns="54864" rIns="109728" bIns="54864" rtlCol="0" anchor="b">
            <a:normAutofit/>
          </a:bodyPr>
          <a:lstStyle/>
          <a:p>
            <a:r>
              <a:rPr lang="en-US" sz="7200" b="1">
                <a:solidFill>
                  <a:schemeClr val="tx1">
                    <a:lumMod val="85000"/>
                    <a:lumOff val="15000"/>
                  </a:schemeClr>
                </a:solidFill>
              </a:rPr>
              <a:t>Do you know the following :</a:t>
            </a:r>
          </a:p>
        </p:txBody>
      </p:sp>
    </p:spTree>
    <p:extLst>
      <p:ext uri="{BB962C8B-B14F-4D97-AF65-F5344CB8AC3E}">
        <p14:creationId xmlns:p14="http://schemas.microsoft.com/office/powerpoint/2010/main" val="4061162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799" y="5460275"/>
            <a:ext cx="13090888" cy="1269186"/>
          </a:xfrm>
        </p:spPr>
        <p:txBody>
          <a:bodyPr vert="horz" lIns="109728" tIns="54864" rIns="109728" bIns="54864" rtlCol="0" anchor="b">
            <a:normAutofit/>
          </a:bodyPr>
          <a:lstStyle/>
          <a:p>
            <a:r>
              <a:rPr lang="en-US" sz="7200" b="1" dirty="0">
                <a:solidFill>
                  <a:schemeClr val="tx1">
                    <a:lumMod val="85000"/>
                    <a:lumOff val="15000"/>
                  </a:schemeClr>
                </a:solidFill>
              </a:rPr>
              <a:t>Evolution of Software Development</a:t>
            </a:r>
          </a:p>
        </p:txBody>
      </p:sp>
      <p:pic>
        <p:nvPicPr>
          <p:cNvPr id="6" name="Content Placeholder 5" descr="A screenshot of a cell phone&#10;&#10;Description generated with very high confidence">
            <a:extLst>
              <a:ext uri="{FF2B5EF4-FFF2-40B4-BE49-F238E27FC236}">
                <a16:creationId xmlns:a16="http://schemas.microsoft.com/office/drawing/2014/main" id="{E4C5AC7C-FDB9-4616-9824-C78C2C3AD3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972" y="197146"/>
            <a:ext cx="13090888" cy="5465467"/>
          </a:xfrm>
        </p:spPr>
      </p:pic>
    </p:spTree>
    <p:extLst>
      <p:ext uri="{BB962C8B-B14F-4D97-AF65-F5344CB8AC3E}">
        <p14:creationId xmlns:p14="http://schemas.microsoft.com/office/powerpoint/2010/main" val="2910695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Waterfall Model </a:t>
            </a:r>
          </a:p>
        </p:txBody>
      </p:sp>
      <p:pic>
        <p:nvPicPr>
          <p:cNvPr id="4" name="Content Placeholder 3"/>
          <p:cNvPicPr>
            <a:picLocks noGrp="1" noChangeAspect="1"/>
          </p:cNvPicPr>
          <p:nvPr>
            <p:ph sz="half" idx="1"/>
          </p:nvPr>
        </p:nvPicPr>
        <p:blipFill>
          <a:blip r:embed="rId2"/>
          <a:stretch>
            <a:fillRect/>
          </a:stretch>
        </p:blipFill>
        <p:spPr>
          <a:xfrm>
            <a:off x="975361" y="2343150"/>
            <a:ext cx="5863243" cy="4572000"/>
          </a:xfrm>
          <a:prstGeom prst="rect">
            <a:avLst/>
          </a:prstGeom>
        </p:spPr>
      </p:pic>
      <p:sp>
        <p:nvSpPr>
          <p:cNvPr id="5" name="Content Placeholder 4"/>
          <p:cNvSpPr>
            <a:spLocks noGrp="1"/>
          </p:cNvSpPr>
          <p:nvPr>
            <p:ph sz="half" idx="2"/>
          </p:nvPr>
        </p:nvSpPr>
        <p:spPr>
          <a:xfrm>
            <a:off x="7259782" y="2214882"/>
            <a:ext cx="6127034" cy="4828032"/>
          </a:xfrm>
        </p:spPr>
        <p:txBody>
          <a:bodyPr>
            <a:normAutofit/>
          </a:bodyPr>
          <a:lstStyle/>
          <a:p>
            <a:r>
              <a:rPr lang="en-US" dirty="0"/>
              <a:t>The waterfall model is a linear, sequential approach to the software development life cycle (SDLC) that is popular in software engineering and product development. </a:t>
            </a:r>
          </a:p>
          <a:p>
            <a:r>
              <a:rPr lang="en-US" dirty="0"/>
              <a:t>The waterfall model emphasizes a logical progression of steps.</a:t>
            </a:r>
          </a:p>
          <a:p>
            <a:r>
              <a:rPr lang="en-US" dirty="0"/>
              <a:t>The waterfall model is used especially in software development. </a:t>
            </a:r>
          </a:p>
          <a:p>
            <a:pPr marL="1765680" lvl="8" indent="0">
              <a:buNone/>
            </a:pPr>
            <a:endParaRPr lang="en-US" u="sng" dirty="0">
              <a:solidFill>
                <a:srgbClr val="0070C0"/>
              </a:solidFill>
            </a:endParaRPr>
          </a:p>
          <a:p>
            <a:endParaRPr lang="en-US" dirty="0"/>
          </a:p>
        </p:txBody>
      </p:sp>
    </p:spTree>
    <p:extLst>
      <p:ext uri="{BB962C8B-B14F-4D97-AF65-F5344CB8AC3E}">
        <p14:creationId xmlns:p14="http://schemas.microsoft.com/office/powerpoint/2010/main" val="1150824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736" y="343925"/>
            <a:ext cx="12070080" cy="1462709"/>
          </a:xfrm>
        </p:spPr>
        <p:txBody>
          <a:bodyPr/>
          <a:lstStyle/>
          <a:p>
            <a:r>
              <a:rPr lang="en-US" b="1" dirty="0"/>
              <a:t>Agile Model</a:t>
            </a:r>
          </a:p>
        </p:txBody>
      </p:sp>
      <p:sp>
        <p:nvSpPr>
          <p:cNvPr id="3" name="Content Placeholder 2"/>
          <p:cNvSpPr>
            <a:spLocks noGrp="1"/>
          </p:cNvSpPr>
          <p:nvPr>
            <p:ph idx="1"/>
          </p:nvPr>
        </p:nvSpPr>
        <p:spPr/>
        <p:txBody>
          <a:bodyPr>
            <a:normAutofit lnSpcReduction="10000"/>
          </a:bodyPr>
          <a:lstStyle/>
          <a:p>
            <a:r>
              <a:rPr lang="en-US" dirty="0"/>
              <a:t>Agile SDLC model is a combination of iterative and incremental process models with focus on process adaptability and customer satisfaction by rapid delivery of working software product. </a:t>
            </a:r>
          </a:p>
          <a:p>
            <a:endParaRPr lang="en-US" dirty="0"/>
          </a:p>
          <a:p>
            <a:r>
              <a:rPr lang="en-US" dirty="0"/>
              <a:t>Agile Methods break the product into small incremental builds. These builds are provided in iterations.</a:t>
            </a:r>
          </a:p>
          <a:p>
            <a:endParaRPr lang="en-US" dirty="0"/>
          </a:p>
          <a:p>
            <a:r>
              <a:rPr lang="en-US" dirty="0"/>
              <a:t>Agile model believes that every project needs to be handled differently, and the existing methods need to be tailored to best suit the project requirements. </a:t>
            </a:r>
          </a:p>
          <a:p>
            <a:endParaRPr lang="en-US" dirty="0"/>
          </a:p>
          <a:p>
            <a:r>
              <a:rPr lang="en-US" dirty="0"/>
              <a:t>In Agile, the tasks are divided to time boxes (small time frames) to deliver specific features for a release.</a:t>
            </a:r>
          </a:p>
        </p:txBody>
      </p:sp>
    </p:spTree>
    <p:extLst>
      <p:ext uri="{BB962C8B-B14F-4D97-AF65-F5344CB8AC3E}">
        <p14:creationId xmlns:p14="http://schemas.microsoft.com/office/powerpoint/2010/main" val="81414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736" y="343925"/>
            <a:ext cx="12070080" cy="1429457"/>
          </a:xfrm>
        </p:spPr>
        <p:txBody>
          <a:bodyPr/>
          <a:lstStyle/>
          <a:p>
            <a:r>
              <a:rPr lang="en-US" dirty="0"/>
              <a:t>Agile Principles</a:t>
            </a:r>
          </a:p>
        </p:txBody>
      </p:sp>
      <p:pic>
        <p:nvPicPr>
          <p:cNvPr id="5" name="Content Placeholder 4"/>
          <p:cNvPicPr>
            <a:picLocks noGrp="1" noChangeAspect="1"/>
          </p:cNvPicPr>
          <p:nvPr>
            <p:ph sz="half" idx="1"/>
          </p:nvPr>
        </p:nvPicPr>
        <p:blipFill>
          <a:blip r:embed="rId2"/>
          <a:stretch>
            <a:fillRect/>
          </a:stretch>
        </p:blipFill>
        <p:spPr>
          <a:xfrm>
            <a:off x="1862052" y="2338648"/>
            <a:ext cx="10230196" cy="5069898"/>
          </a:xfrm>
          <a:prstGeom prst="rect">
            <a:avLst/>
          </a:prstGeom>
        </p:spPr>
      </p:pic>
    </p:spTree>
    <p:extLst>
      <p:ext uri="{BB962C8B-B14F-4D97-AF65-F5344CB8AC3E}">
        <p14:creationId xmlns:p14="http://schemas.microsoft.com/office/powerpoint/2010/main" val="3143030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TotalTime>
  <Words>2032</Words>
  <Application>Microsoft Office PowerPoint</Application>
  <PresentationFormat>Custom</PresentationFormat>
  <Paragraphs>223</Paragraphs>
  <Slides>33</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Arial</vt:lpstr>
      <vt:lpstr>Calibri</vt:lpstr>
      <vt:lpstr>Calibri Light</vt:lpstr>
      <vt:lpstr>DM Sans</vt:lpstr>
      <vt:lpstr>DM Sans Bold</vt:lpstr>
      <vt:lpstr>Inter</vt:lpstr>
      <vt:lpstr>Inter Bold</vt:lpstr>
      <vt:lpstr>PT Serif</vt:lpstr>
      <vt:lpstr>Wingdings</vt:lpstr>
      <vt:lpstr>Office Theme</vt:lpstr>
      <vt:lpstr>Retrospect</vt:lpstr>
      <vt:lpstr>PowerPoint Presentation</vt:lpstr>
      <vt:lpstr>What is DevOps</vt:lpstr>
      <vt:lpstr>What is DevOps ?</vt:lpstr>
      <vt:lpstr>PowerPoint Presentation</vt:lpstr>
      <vt:lpstr>Do you know the following :</vt:lpstr>
      <vt:lpstr>Evolution of Software Development</vt:lpstr>
      <vt:lpstr>Waterfall Model </vt:lpstr>
      <vt:lpstr>Agile Model</vt:lpstr>
      <vt:lpstr>Agile Principles</vt:lpstr>
      <vt:lpstr>Agile Model</vt:lpstr>
      <vt:lpstr>Advantages of Agile model</vt:lpstr>
      <vt:lpstr>Agile Framework </vt:lpstr>
      <vt:lpstr>Use Case 2011 : Facebook</vt:lpstr>
      <vt:lpstr>The Dark Launching Technique</vt:lpstr>
      <vt:lpstr>The Dark Launching Technique</vt:lpstr>
      <vt:lpstr>What is DevOps ?</vt:lpstr>
      <vt:lpstr>DevOps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Lifecycle Phase</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Mahendra J S</cp:lastModifiedBy>
  <cp:revision>7</cp:revision>
  <dcterms:created xsi:type="dcterms:W3CDTF">2025-03-21T08:01:29Z</dcterms:created>
  <dcterms:modified xsi:type="dcterms:W3CDTF">2025-04-01T01:10:50Z</dcterms:modified>
</cp:coreProperties>
</file>